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70" r:id="rId5"/>
    <p:sldId id="372" r:id="rId6"/>
    <p:sldId id="371" r:id="rId7"/>
    <p:sldId id="282" r:id="rId8"/>
    <p:sldId id="376" r:id="rId9"/>
    <p:sldId id="378" r:id="rId10"/>
    <p:sldId id="379" r:id="rId11"/>
    <p:sldId id="381" r:id="rId12"/>
    <p:sldId id="383" r:id="rId13"/>
    <p:sldId id="385" r:id="rId14"/>
    <p:sldId id="386" r:id="rId15"/>
    <p:sldId id="387" r:id="rId16"/>
    <p:sldId id="388" r:id="rId17"/>
    <p:sldId id="390" r:id="rId18"/>
    <p:sldId id="391" r:id="rId19"/>
    <p:sldId id="397" r:id="rId20"/>
    <p:sldId id="398" r:id="rId21"/>
    <p:sldId id="392" r:id="rId22"/>
    <p:sldId id="393" r:id="rId23"/>
    <p:sldId id="394" r:id="rId24"/>
    <p:sldId id="395" r:id="rId25"/>
    <p:sldId id="404" r:id="rId26"/>
    <p:sldId id="406" r:id="rId27"/>
    <p:sldId id="405" r:id="rId28"/>
    <p:sldId id="409" r:id="rId29"/>
    <p:sldId id="410" r:id="rId30"/>
    <p:sldId id="411" r:id="rId31"/>
    <p:sldId id="412" r:id="rId32"/>
    <p:sldId id="413" r:id="rId33"/>
    <p:sldId id="419" r:id="rId34"/>
    <p:sldId id="425" r:id="rId35"/>
    <p:sldId id="414" r:id="rId36"/>
    <p:sldId id="432" r:id="rId37"/>
    <p:sldId id="434" r:id="rId38"/>
    <p:sldId id="416" r:id="rId39"/>
    <p:sldId id="417" r:id="rId40"/>
    <p:sldId id="431" r:id="rId41"/>
    <p:sldId id="439" r:id="rId42"/>
    <p:sldId id="441" r:id="rId43"/>
    <p:sldId id="442" r:id="rId44"/>
    <p:sldId id="440" r:id="rId45"/>
    <p:sldId id="443" r:id="rId46"/>
    <p:sldId id="446" r:id="rId47"/>
    <p:sldId id="448" r:id="rId48"/>
    <p:sldId id="449" r:id="rId49"/>
    <p:sldId id="455" r:id="rId50"/>
    <p:sldId id="450" r:id="rId51"/>
    <p:sldId id="451" r:id="rId52"/>
    <p:sldId id="452" r:id="rId53"/>
    <p:sldId id="456" r:id="rId54"/>
    <p:sldId id="457" r:id="rId55"/>
    <p:sldId id="458" r:id="rId56"/>
    <p:sldId id="459" r:id="rId57"/>
    <p:sldId id="460" r:id="rId58"/>
    <p:sldId id="465" r:id="rId59"/>
    <p:sldId id="467" r:id="rId60"/>
    <p:sldId id="468" r:id="rId61"/>
    <p:sldId id="469" r:id="rId62"/>
    <p:sldId id="470" r:id="rId63"/>
    <p:sldId id="471" r:id="rId64"/>
    <p:sldId id="473" r:id="rId65"/>
    <p:sldId id="474" r:id="rId66"/>
    <p:sldId id="475" r:id="rId67"/>
    <p:sldId id="478" r:id="rId68"/>
    <p:sldId id="476" r:id="rId69"/>
    <p:sldId id="481" r:id="rId70"/>
    <p:sldId id="479" r:id="rId71"/>
    <p:sldId id="480" r:id="rId72"/>
    <p:sldId id="485" r:id="rId73"/>
    <p:sldId id="486" r:id="rId74"/>
    <p:sldId id="487" r:id="rId75"/>
    <p:sldId id="488" r:id="rId76"/>
    <p:sldId id="489" r:id="rId77"/>
    <p:sldId id="494" r:id="rId78"/>
    <p:sldId id="490" r:id="rId79"/>
    <p:sldId id="492" r:id="rId80"/>
    <p:sldId id="280" r:id="rId8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2739"/>
    <a:srgbClr val="020528"/>
    <a:srgbClr val="010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690E-14B3-4258-B19F-6C7F3AAC2D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90D03-8F3A-4A6B-A604-32DB7E2C25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0D03-8F3A-4A6B-A604-32DB7E2C2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90D03-8F3A-4A6B-A604-32DB7E2C2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020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95529" y="1928480"/>
            <a:ext cx="8300244" cy="1719781"/>
          </a:xfrm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05512" y="4578157"/>
            <a:ext cx="6755430" cy="721631"/>
          </a:xfrm>
          <a:solidFill>
            <a:srgbClr val="D62739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335280" indent="0" algn="ctr">
              <a:buNone/>
              <a:defRPr sz="1470"/>
            </a:lvl2pPr>
            <a:lvl3pPr marL="671195" indent="0" algn="ctr">
              <a:buNone/>
              <a:defRPr sz="1320"/>
            </a:lvl3pPr>
            <a:lvl4pPr marL="1006475" indent="0" algn="ctr">
              <a:buNone/>
              <a:defRPr sz="1175"/>
            </a:lvl4pPr>
            <a:lvl5pPr marL="1341755" indent="0" algn="ctr">
              <a:buNone/>
              <a:defRPr sz="1175"/>
            </a:lvl5pPr>
            <a:lvl6pPr marL="1677670" indent="0" algn="ctr">
              <a:buNone/>
              <a:defRPr sz="1175"/>
            </a:lvl6pPr>
            <a:lvl7pPr marL="2012950" indent="0" algn="ctr">
              <a:buNone/>
              <a:defRPr sz="1175"/>
            </a:lvl7pPr>
            <a:lvl8pPr marL="2348230" indent="0" algn="ctr">
              <a:buNone/>
              <a:defRPr sz="1175"/>
            </a:lvl8pPr>
            <a:lvl9pPr marL="2684145" indent="0" algn="ctr">
              <a:buNone/>
              <a:defRPr sz="1175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" y="4134678"/>
            <a:ext cx="12192000" cy="0"/>
          </a:xfrm>
          <a:prstGeom prst="line">
            <a:avLst/>
          </a:prstGeom>
          <a:ln w="19050">
            <a:solidFill>
              <a:srgbClr val="D62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2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169200"/>
            <a:ext cx="10512000" cy="864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5443" y="2649678"/>
            <a:ext cx="9427541" cy="213453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400"/>
            </a:lvl1pPr>
            <a:lvl2pPr marL="335280" indent="0" algn="just">
              <a:buFontTx/>
              <a:buNone/>
              <a:defRPr sz="2000"/>
            </a:lvl2pPr>
            <a:lvl3pPr marL="671195" indent="0" algn="just">
              <a:buFontTx/>
              <a:buNone/>
              <a:defRPr sz="1800"/>
            </a:lvl3pPr>
            <a:lvl4pPr marL="1006475" indent="0" algn="just">
              <a:buFontTx/>
              <a:buNone/>
              <a:defRPr sz="1800"/>
            </a:lvl4pPr>
            <a:lvl5pPr marL="1341755" indent="0" algn="just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62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7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9846364" cy="6858000"/>
          </a:xfrm>
          <a:prstGeom prst="rect">
            <a:avLst/>
          </a:prstGeom>
          <a:solidFill>
            <a:srgbClr val="020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7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43068" y="1974843"/>
            <a:ext cx="2141746" cy="0"/>
          </a:xfrm>
          <a:prstGeom prst="line">
            <a:avLst/>
          </a:prstGeom>
          <a:ln w="19050">
            <a:solidFill>
              <a:srgbClr val="D62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27988" y="2636469"/>
            <a:ext cx="5611433" cy="183866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34824" y="4589863"/>
            <a:ext cx="7406376" cy="736242"/>
          </a:xfrm>
        </p:spPr>
        <p:txBody>
          <a:bodyPr/>
          <a:lstStyle>
            <a:lvl1pPr marL="0" indent="0" algn="ctr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1pPr>
            <a:lvl2pPr marL="3352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19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647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175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7767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295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482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414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95529" y="1648454"/>
            <a:ext cx="8467251" cy="1709214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400"/>
            </a:lvl1pPr>
            <a:lvl2pPr marL="335280" indent="0" algn="just">
              <a:buFontTx/>
              <a:buNone/>
              <a:defRPr sz="2000"/>
            </a:lvl2pPr>
            <a:lvl3pPr marL="671195" indent="0" algn="just">
              <a:buFontTx/>
              <a:buNone/>
              <a:defRPr sz="1800"/>
            </a:lvl3pPr>
            <a:lvl4pPr marL="1006475" indent="0" algn="just">
              <a:buFontTx/>
              <a:buNone/>
              <a:defRPr sz="1800"/>
            </a:lvl4pPr>
            <a:lvl5pPr marL="1341755" indent="0" algn="just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95529" y="3874160"/>
            <a:ext cx="8467251" cy="1709214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2400"/>
            </a:lvl1pPr>
            <a:lvl2pPr marL="335280" indent="0" algn="just">
              <a:buFontTx/>
              <a:buNone/>
              <a:defRPr sz="2000"/>
            </a:lvl2pPr>
            <a:lvl3pPr marL="671195" indent="0" algn="just">
              <a:buFontTx/>
              <a:buNone/>
              <a:defRPr sz="1800"/>
            </a:lvl3pPr>
            <a:lvl4pPr marL="1006475" indent="0" algn="just">
              <a:buFontTx/>
              <a:buNone/>
              <a:defRPr sz="1800"/>
            </a:lvl4pPr>
            <a:lvl5pPr marL="1341755" indent="0" algn="just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560" y="1398572"/>
            <a:ext cx="5113372" cy="829879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35280" indent="0">
              <a:buNone/>
              <a:defRPr sz="1470" b="1"/>
            </a:lvl2pPr>
            <a:lvl3pPr marL="671195" indent="0">
              <a:buNone/>
              <a:defRPr sz="1320" b="1"/>
            </a:lvl3pPr>
            <a:lvl4pPr marL="1006475" indent="0">
              <a:buNone/>
              <a:defRPr sz="1175" b="1"/>
            </a:lvl4pPr>
            <a:lvl5pPr marL="1341755" indent="0">
              <a:buNone/>
              <a:defRPr sz="1175" b="1"/>
            </a:lvl5pPr>
            <a:lvl6pPr marL="1677670" indent="0">
              <a:buNone/>
              <a:defRPr sz="1175" b="1"/>
            </a:lvl6pPr>
            <a:lvl7pPr marL="2012950" indent="0">
              <a:buNone/>
              <a:defRPr sz="1175" b="1"/>
            </a:lvl7pPr>
            <a:lvl8pPr marL="2348230" indent="0">
              <a:buNone/>
              <a:defRPr sz="1175" b="1"/>
            </a:lvl8pPr>
            <a:lvl9pPr marL="2684145" indent="0">
              <a:buNone/>
              <a:defRPr sz="117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560" y="2370176"/>
            <a:ext cx="5113372" cy="373204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26823" y="1398572"/>
            <a:ext cx="5125617" cy="829879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35280" indent="0">
              <a:buNone/>
              <a:defRPr sz="1470" b="1"/>
            </a:lvl2pPr>
            <a:lvl3pPr marL="671195" indent="0">
              <a:buNone/>
              <a:defRPr sz="1320" b="1"/>
            </a:lvl3pPr>
            <a:lvl4pPr marL="1006475" indent="0">
              <a:buNone/>
              <a:defRPr sz="1175" b="1"/>
            </a:lvl4pPr>
            <a:lvl5pPr marL="1341755" indent="0">
              <a:buNone/>
              <a:defRPr sz="1175" b="1"/>
            </a:lvl5pPr>
            <a:lvl6pPr marL="1677670" indent="0">
              <a:buNone/>
              <a:defRPr sz="1175" b="1"/>
            </a:lvl6pPr>
            <a:lvl7pPr marL="2012950" indent="0">
              <a:buNone/>
              <a:defRPr sz="1175" b="1"/>
            </a:lvl7pPr>
            <a:lvl8pPr marL="2348230" indent="0">
              <a:buNone/>
              <a:defRPr sz="1175" b="1"/>
            </a:lvl8pPr>
            <a:lvl9pPr marL="2684145" indent="0">
              <a:buNone/>
              <a:defRPr sz="1175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26824" y="2370176"/>
            <a:ext cx="5125616" cy="373204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rot="5400000">
            <a:off x="6095999" y="-495205"/>
            <a:ext cx="0" cy="811106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 rot="5400000">
            <a:off x="6095999" y="361415"/>
            <a:ext cx="0" cy="811106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58" y="2071397"/>
            <a:ext cx="10512884" cy="1339642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3010036" y="3657619"/>
            <a:ext cx="5599113" cy="7406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2008" y="684413"/>
            <a:ext cx="10516566" cy="864000"/>
          </a:xfrm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715553" y="2432135"/>
            <a:ext cx="3062792" cy="3215932"/>
          </a:xfrm>
        </p:spPr>
        <p:txBody>
          <a:bodyPr/>
          <a:lstStyle>
            <a:lvl1pPr marL="0" indent="0">
              <a:buNone/>
              <a:defRPr sz="2350"/>
            </a:lvl1pPr>
            <a:lvl2pPr marL="335280" indent="0">
              <a:buNone/>
              <a:defRPr sz="2055"/>
            </a:lvl2pPr>
            <a:lvl3pPr marL="671195" indent="0">
              <a:buNone/>
              <a:defRPr sz="1760"/>
            </a:lvl3pPr>
            <a:lvl4pPr marL="1006475" indent="0">
              <a:buNone/>
              <a:defRPr sz="1470"/>
            </a:lvl4pPr>
            <a:lvl5pPr marL="1341755" indent="0">
              <a:buNone/>
              <a:defRPr sz="1470"/>
            </a:lvl5pPr>
            <a:lvl6pPr marL="1677670" indent="0">
              <a:buNone/>
              <a:defRPr sz="1470"/>
            </a:lvl6pPr>
            <a:lvl7pPr marL="2012950" indent="0">
              <a:buNone/>
              <a:defRPr sz="1470"/>
            </a:lvl7pPr>
            <a:lvl8pPr marL="2348230" indent="0">
              <a:buNone/>
              <a:defRPr sz="1470"/>
            </a:lvl8pPr>
            <a:lvl9pPr marL="2684145" indent="0">
              <a:buNone/>
              <a:defRPr sz="14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49078" y="2432135"/>
            <a:ext cx="6339496" cy="3215932"/>
          </a:xfr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2400">
                <a:solidFill>
                  <a:schemeClr val="accent1"/>
                </a:solidFill>
              </a:defRPr>
            </a:lvl1pPr>
            <a:lvl2pPr marL="335280" indent="0">
              <a:buNone/>
              <a:defRPr sz="1025"/>
            </a:lvl2pPr>
            <a:lvl3pPr marL="671195" indent="0">
              <a:buNone/>
              <a:defRPr sz="880"/>
            </a:lvl3pPr>
            <a:lvl4pPr marL="1006475" indent="0">
              <a:buNone/>
              <a:defRPr sz="735"/>
            </a:lvl4pPr>
            <a:lvl5pPr marL="1341755" indent="0">
              <a:buNone/>
              <a:defRPr sz="735"/>
            </a:lvl5pPr>
            <a:lvl6pPr marL="1677670" indent="0">
              <a:buNone/>
              <a:defRPr sz="735"/>
            </a:lvl6pPr>
            <a:lvl7pPr marL="2012950" indent="0">
              <a:buNone/>
              <a:defRPr sz="735"/>
            </a:lvl7pPr>
            <a:lvl8pPr marL="2348230" indent="0">
              <a:buNone/>
              <a:defRPr sz="735"/>
            </a:lvl8pPr>
            <a:lvl9pPr marL="2684145" indent="0">
              <a:buNone/>
              <a:defRPr sz="735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982" y="364627"/>
            <a:ext cx="2625460" cy="581188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9559" y="364627"/>
            <a:ext cx="7533926" cy="5811883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0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9557" y="168915"/>
            <a:ext cx="10512884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9558" y="1109023"/>
            <a:ext cx="10512887" cy="506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" y="600915"/>
            <a:ext cx="702364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9558" y="6355911"/>
            <a:ext cx="2743293" cy="365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6CD4-DAE2-47B9-A7CC-933EF66CC0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454" y="6355911"/>
            <a:ext cx="4113095" cy="365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149" y="6355911"/>
            <a:ext cx="2743293" cy="365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0B60-E105-4C96-BD71-B24E31924C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7056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7640" indent="-167640" algn="l" defTabSz="67056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38835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115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030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45310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80590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6505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51785" indent="-167640" algn="l" defTabSz="67056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80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1195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6475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755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7670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2950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8230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4145" algn="l" defTabSz="67056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Relationship Id="rId3" Type="http://schemas.openxmlformats.org/officeDocument/2006/relationships/image" Target="../media/image1.jpe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Relationship Id="rId3" Type="http://schemas.openxmlformats.org/officeDocument/2006/relationships/image" Target="../media/image1.jpe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image" Target="../media/image1.jpe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3" Type="http://schemas.openxmlformats.org/officeDocument/2006/relationships/image" Target="../media/image1.jpe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3" Type="http://schemas.openxmlformats.org/officeDocument/2006/relationships/image" Target="../media/image1.jpe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image" Target="../media/image1.jpe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.xml"/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5.xml"/><Relationship Id="rId2" Type="http://schemas.openxmlformats.org/officeDocument/2006/relationships/image" Target="../media/image1.jpeg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3" Type="http://schemas.openxmlformats.org/officeDocument/2006/relationships/image" Target="../media/image1.jpe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3" Type="http://schemas.openxmlformats.org/officeDocument/2006/relationships/image" Target="../media/image1.jpe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3" Type="http://schemas.openxmlformats.org/officeDocument/2006/relationships/image" Target="../media/image1.jpe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3" Type="http://schemas.openxmlformats.org/officeDocument/2006/relationships/image" Target="../media/image1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3" Type="http://schemas.openxmlformats.org/officeDocument/2006/relationships/image" Target="../media/image1.jpe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9.xml"/><Relationship Id="rId3" Type="http://schemas.openxmlformats.org/officeDocument/2006/relationships/image" Target="../media/image1.jpe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2.xml"/><Relationship Id="rId3" Type="http://schemas.openxmlformats.org/officeDocument/2006/relationships/image" Target="../media/image1.jpe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.xml"/><Relationship Id="rId3" Type="http://schemas.openxmlformats.org/officeDocument/2006/relationships/image" Target="../media/image1.jpe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3" Type="http://schemas.openxmlformats.org/officeDocument/2006/relationships/image" Target="../media/image1.jpe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.jpe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1.xml"/><Relationship Id="rId3" Type="http://schemas.openxmlformats.org/officeDocument/2006/relationships/image" Target="../media/image1.jpe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Relationship Id="rId3" Type="http://schemas.openxmlformats.org/officeDocument/2006/relationships/image" Target="../media/image1.jpe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1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3" Type="http://schemas.openxmlformats.org/officeDocument/2006/relationships/image" Target="../media/image1.jpe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Relationship Id="rId3" Type="http://schemas.openxmlformats.org/officeDocument/2006/relationships/image" Target="../media/image1.jpe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image" Target="../media/image1.jpe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9.xml"/><Relationship Id="rId3" Type="http://schemas.openxmlformats.org/officeDocument/2006/relationships/image" Target="../media/image1.jpe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Relationship Id="rId3" Type="http://schemas.openxmlformats.org/officeDocument/2006/relationships/image" Target="../media/image1.jpeg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5.xml"/><Relationship Id="rId3" Type="http://schemas.openxmlformats.org/officeDocument/2006/relationships/image" Target="../media/image1.jpe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8.xml"/><Relationship Id="rId3" Type="http://schemas.openxmlformats.org/officeDocument/2006/relationships/image" Target="../media/image1.jpeg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1.xml"/><Relationship Id="rId3" Type="http://schemas.openxmlformats.org/officeDocument/2006/relationships/image" Target="../media/image1.jpeg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1.jpeg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7.xml"/><Relationship Id="rId3" Type="http://schemas.openxmlformats.org/officeDocument/2006/relationships/image" Target="../media/image1.jpe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1.jpe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3.xml"/><Relationship Id="rId3" Type="http://schemas.openxmlformats.org/officeDocument/2006/relationships/image" Target="../media/image1.jpe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6.xml"/><Relationship Id="rId3" Type="http://schemas.openxmlformats.org/officeDocument/2006/relationships/image" Target="../media/image1.jpeg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9.xml"/><Relationship Id="rId3" Type="http://schemas.openxmlformats.org/officeDocument/2006/relationships/image" Target="../media/image1.jpeg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2.xml"/><Relationship Id="rId3" Type="http://schemas.openxmlformats.org/officeDocument/2006/relationships/image" Target="../media/image1.jpe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5.xml"/><Relationship Id="rId4" Type="http://schemas.openxmlformats.org/officeDocument/2006/relationships/image" Target="../media/image5.png"/><Relationship Id="rId3" Type="http://schemas.openxmlformats.org/officeDocument/2006/relationships/image" Target="../media/image1.jpeg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8.xml"/><Relationship Id="rId3" Type="http://schemas.openxmlformats.org/officeDocument/2006/relationships/image" Target="../media/image1.jpeg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tags" Target="../tags/tag18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0.xml"/><Relationship Id="rId2" Type="http://schemas.openxmlformats.org/officeDocument/2006/relationships/image" Target="../media/image1.jpeg"/><Relationship Id="rId1" Type="http://schemas.openxmlformats.org/officeDocument/2006/relationships/tags" Target="../tags/tag149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1.jpeg"/><Relationship Id="rId1" Type="http://schemas.openxmlformats.org/officeDocument/2006/relationships/tags" Target="../tags/tag151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image" Target="../media/image1.jpeg"/><Relationship Id="rId1" Type="http://schemas.openxmlformats.org/officeDocument/2006/relationships/tags" Target="../tags/tag154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1.jpeg"/><Relationship Id="rId1" Type="http://schemas.openxmlformats.org/officeDocument/2006/relationships/tags" Target="../tags/tag157.xml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1.jpeg"/><Relationship Id="rId1" Type="http://schemas.openxmlformats.org/officeDocument/2006/relationships/tags" Target="../tags/tag160.xml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image" Target="../media/image1.jpeg"/><Relationship Id="rId1" Type="http://schemas.openxmlformats.org/officeDocument/2006/relationships/tags" Target="../tags/tag163.xml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1.jpeg"/><Relationship Id="rId1" Type="http://schemas.openxmlformats.org/officeDocument/2006/relationships/tags" Target="../tags/tag166.xml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image" Target="../media/image1.jpeg"/><Relationship Id="rId1" Type="http://schemas.openxmlformats.org/officeDocument/2006/relationships/tags" Target="../tags/tag169.xml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image" Target="../media/image1.jpeg"/><Relationship Id="rId1" Type="http://schemas.openxmlformats.org/officeDocument/2006/relationships/tags" Target="../tags/tag172.xml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image" Target="../media/image1.jpeg"/><Relationship Id="rId1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image" Target="../media/image1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image" Target="../media/image1.jpeg"/><Relationship Id="rId1" Type="http://schemas.openxmlformats.org/officeDocument/2006/relationships/tags" Target="../tags/tag178.xml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2.xml"/><Relationship Id="rId2" Type="http://schemas.openxmlformats.org/officeDocument/2006/relationships/image" Target="../media/image1.jpeg"/><Relationship Id="rId1" Type="http://schemas.openxmlformats.org/officeDocument/2006/relationships/tags" Target="../tags/tag181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image" Target="../media/image1.jpeg"/><Relationship Id="rId1" Type="http://schemas.openxmlformats.org/officeDocument/2006/relationships/tags" Target="../tags/tag183.xml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image" Target="../media/image1.jpeg"/><Relationship Id="rId1" Type="http://schemas.openxmlformats.org/officeDocument/2006/relationships/tags" Target="../tags/tag186.xml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image" Target="../media/image1.jpeg"/><Relationship Id="rId1" Type="http://schemas.openxmlformats.org/officeDocument/2006/relationships/tags" Target="../tags/tag189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image" Target="../media/image1.jpeg"/><Relationship Id="rId1" Type="http://schemas.openxmlformats.org/officeDocument/2006/relationships/tags" Target="../tags/tag192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image" Target="../media/image1.jpeg"/><Relationship Id="rId1" Type="http://schemas.openxmlformats.org/officeDocument/2006/relationships/tags" Target="../tags/tag195.xml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image" Target="../media/image1.jpeg"/><Relationship Id="rId1" Type="http://schemas.openxmlformats.org/officeDocument/2006/relationships/tags" Target="../tags/tag198.xml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image" Target="../media/image1.jpeg"/><Relationship Id="rId1" Type="http://schemas.openxmlformats.org/officeDocument/2006/relationships/tags" Target="../tags/tag201.xml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image" Target="../media/image1.jpeg"/><Relationship Id="rId1" Type="http://schemas.openxmlformats.org/officeDocument/2006/relationships/tags" Target="../tags/tag20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3" Type="http://schemas.openxmlformats.org/officeDocument/2006/relationships/image" Target="../media/image1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image" Target="../media/image1.jpeg"/><Relationship Id="rId1" Type="http://schemas.openxmlformats.org/officeDocument/2006/relationships/tags" Target="../tags/tag207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image" Target="../media/image1.jpeg"/><Relationship Id="rId1" Type="http://schemas.openxmlformats.org/officeDocument/2006/relationships/tags" Target="../tags/tag210.xml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image" Target="../media/image1.jpeg"/><Relationship Id="rId1" Type="http://schemas.openxmlformats.org/officeDocument/2006/relationships/tags" Target="../tags/tag213.xml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image" Target="../media/image1.jpeg"/><Relationship Id="rId1" Type="http://schemas.openxmlformats.org/officeDocument/2006/relationships/tags" Target="../tags/tag216.xml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image" Target="../media/image1.jpeg"/><Relationship Id="rId1" Type="http://schemas.openxmlformats.org/officeDocument/2006/relationships/tags" Target="../tags/tag219.xml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image" Target="../media/image1.jpeg"/><Relationship Id="rId1" Type="http://schemas.openxmlformats.org/officeDocument/2006/relationships/tags" Target="../tags/tag222.xml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1.jpeg"/><Relationship Id="rId1" Type="http://schemas.openxmlformats.org/officeDocument/2006/relationships/tags" Target="../tags/tag225.xml"/></Relationships>
</file>

<file path=ppt/slides/_rels/slide7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9.xml"/><Relationship Id="rId2" Type="http://schemas.openxmlformats.org/officeDocument/2006/relationships/image" Target="../media/image1.jpeg"/><Relationship Id="rId1" Type="http://schemas.openxmlformats.org/officeDocument/2006/relationships/tags" Target="../tags/tag228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2.xml"/><Relationship Id="rId3" Type="http://schemas.openxmlformats.org/officeDocument/2006/relationships/image" Target="../media/image1.jpeg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3" Type="http://schemas.openxmlformats.org/officeDocument/2006/relationships/image" Target="../media/image1.jpe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3" Type="http://schemas.openxmlformats.org/officeDocument/2006/relationships/image" Target="../media/image1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Scala Programming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5735" y="4578350"/>
            <a:ext cx="6755130" cy="1652270"/>
          </a:xfrm>
        </p:spPr>
        <p:txBody>
          <a:bodyPr>
            <a:normAutofit/>
          </a:bodyPr>
          <a:lstStyle/>
          <a:p>
            <a:r>
              <a:rPr lang="en-US" altLang="zh-CN" dirty="0"/>
              <a:t>Lecture: Alex Wang</a:t>
            </a:r>
            <a:endParaRPr lang="en-US" altLang="zh-CN" dirty="0"/>
          </a:p>
          <a:p>
            <a:r>
              <a:rPr lang="en-US" altLang="zh-CN" dirty="0"/>
              <a:t>QQ:532500648</a:t>
            </a:r>
            <a:endParaRPr lang="en-US" altLang="zh-CN" dirty="0"/>
          </a:p>
          <a:p>
            <a:r>
              <a:rPr lang="en-US" altLang="zh-CN" dirty="0"/>
              <a:t>QQ Group:785578696</a:t>
            </a:r>
            <a:endParaRPr lang="en-US" altLang="zh-CN" dirty="0"/>
          </a:p>
        </p:txBody>
      </p:sp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95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endParaRPr lang="en-US" altLang="zh-CN" sz="2400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006-scala</a:t>
            </a:r>
            <a:r>
              <a:rPr lang="zh-CN" altLang="en-US" sz="3600" dirty="0">
                <a:solidFill>
                  <a:schemeClr val="accent1"/>
                </a:solidFill>
              </a:rPr>
              <a:t> 元组（</a:t>
            </a:r>
            <a:r>
              <a:rPr lang="en-US" altLang="zh-CN" sz="3600" dirty="0">
                <a:solidFill>
                  <a:schemeClr val="accent1"/>
                </a:solidFill>
              </a:rPr>
              <a:t>Tuple</a:t>
            </a:r>
            <a:r>
              <a:rPr lang="zh-CN" altLang="en-US" sz="3600" dirty="0">
                <a:solidFill>
                  <a:schemeClr val="accent1"/>
                </a:solidFill>
              </a:rPr>
              <a:t>）类型学习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Tuple</a:t>
            </a:r>
            <a:r>
              <a:rPr lang="zh-CN" altLang="en-US" dirty="0"/>
              <a:t>的创建</a:t>
            </a:r>
            <a:endParaRPr lang="zh-CN" altLang="en-US" dirty="0"/>
          </a:p>
          <a:p>
            <a:r>
              <a:rPr lang="en-US" altLang="zh-CN" dirty="0"/>
              <a:t>Tuple</a:t>
            </a:r>
            <a:r>
              <a:rPr lang="zh-CN" altLang="en-US" dirty="0"/>
              <a:t>元素的访问</a:t>
            </a:r>
            <a:endParaRPr lang="zh-CN" altLang="en-US" dirty="0"/>
          </a:p>
          <a:p>
            <a:r>
              <a:rPr lang="en-US" altLang="zh-CN" dirty="0"/>
              <a:t>Tuple</a:t>
            </a:r>
            <a:r>
              <a:rPr lang="zh-CN" altLang="en-US" dirty="0"/>
              <a:t>类型的特点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007-scala</a:t>
            </a:r>
            <a:r>
              <a:rPr lang="zh-CN" altLang="en-US" sz="3600" dirty="0">
                <a:solidFill>
                  <a:schemeClr val="accent1"/>
                </a:solidFill>
              </a:rPr>
              <a:t> 集合（</a:t>
            </a:r>
            <a:r>
              <a:rPr lang="en-US" altLang="zh-CN" sz="3600" dirty="0">
                <a:solidFill>
                  <a:schemeClr val="accent1"/>
                </a:solidFill>
              </a:rPr>
              <a:t>Set</a:t>
            </a:r>
            <a:r>
              <a:rPr lang="zh-CN" altLang="en-US" sz="3600" dirty="0">
                <a:solidFill>
                  <a:schemeClr val="accent1"/>
                </a:solidFill>
              </a:rPr>
              <a:t>）类型学习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Set</a:t>
            </a:r>
            <a:r>
              <a:rPr lang="zh-CN" altLang="en-US" dirty="0"/>
              <a:t>的创建于初始化</a:t>
            </a:r>
            <a:endParaRPr lang="zh-CN" altLang="en-US" dirty="0"/>
          </a:p>
          <a:p>
            <a:r>
              <a:rPr lang="en-US" altLang="zh-CN" dirty="0"/>
              <a:t>Set</a:t>
            </a:r>
            <a:r>
              <a:rPr lang="zh-CN" altLang="en-US" dirty="0"/>
              <a:t>的基本操作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008-scala</a:t>
            </a:r>
            <a:r>
              <a:rPr lang="zh-CN" altLang="en-US" sz="3600" dirty="0">
                <a:solidFill>
                  <a:schemeClr val="accent1"/>
                </a:solidFill>
              </a:rPr>
              <a:t> 映射（</a:t>
            </a:r>
            <a:r>
              <a:rPr lang="en-US" altLang="zh-CN" sz="3600" dirty="0">
                <a:solidFill>
                  <a:schemeClr val="accent1"/>
                </a:solidFill>
              </a:rPr>
              <a:t>Map</a:t>
            </a:r>
            <a:r>
              <a:rPr lang="zh-CN" altLang="en-US" sz="3600" dirty="0">
                <a:solidFill>
                  <a:schemeClr val="accent1"/>
                </a:solidFill>
              </a:rPr>
              <a:t>）类型学习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Map</a:t>
            </a:r>
            <a:r>
              <a:rPr lang="zh-CN" altLang="en-US" dirty="0"/>
              <a:t>的创建于初始化</a:t>
            </a:r>
            <a:endParaRPr lang="zh-CN" altLang="en-US" dirty="0"/>
          </a:p>
          <a:p>
            <a:r>
              <a:rPr lang="en-US" altLang="zh-CN" dirty="0"/>
              <a:t>Map</a:t>
            </a:r>
            <a:r>
              <a:rPr lang="zh-CN" altLang="en-US" dirty="0"/>
              <a:t>的特性及其基本操作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009-scala</a:t>
            </a:r>
            <a:r>
              <a:rPr lang="zh-CN" altLang="en-US" sz="3600" dirty="0">
                <a:solidFill>
                  <a:schemeClr val="accent1"/>
                </a:solidFill>
              </a:rPr>
              <a:t>函数式风格编程初探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函数式编码初探</a:t>
            </a:r>
            <a:endParaRPr lang="zh-CN" altLang="en-US" dirty="0"/>
          </a:p>
          <a:p>
            <a:r>
              <a:rPr lang="zh-CN" altLang="en-US" dirty="0"/>
              <a:t>没有副作用的函数调用</a:t>
            </a:r>
            <a:endParaRPr lang="zh-CN" altLang="en-US" dirty="0"/>
          </a:p>
          <a:p>
            <a:r>
              <a:rPr lang="zh-CN" altLang="en-US" dirty="0"/>
              <a:t>消除</a:t>
            </a:r>
            <a:r>
              <a:rPr lang="en-US" altLang="zh-CN" dirty="0"/>
              <a:t>var</a:t>
            </a:r>
            <a:endParaRPr lang="zh-CN" altLang="en-US" dirty="0"/>
          </a:p>
          <a:p>
            <a:r>
              <a:rPr lang="en-US" altLang="zh-CN" dirty="0"/>
              <a:t>Source</a:t>
            </a:r>
            <a:r>
              <a:rPr lang="zh-CN" altLang="en-US" dirty="0"/>
              <a:t>与文件介绍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010-Scala</a:t>
            </a:r>
            <a:r>
              <a:rPr lang="zh-CN" altLang="en-US" sz="3600" dirty="0">
                <a:solidFill>
                  <a:schemeClr val="accent1"/>
                </a:solidFill>
              </a:rPr>
              <a:t>类字段和方法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中的类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类中的字段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类中的方法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011-Scala</a:t>
            </a:r>
            <a:r>
              <a:rPr lang="zh-CN" altLang="en-US" sz="3600" dirty="0">
                <a:solidFill>
                  <a:schemeClr val="accent1"/>
                </a:solidFill>
              </a:rPr>
              <a:t>中的</a:t>
            </a:r>
            <a:r>
              <a:rPr lang="en-US" altLang="zh-CN" sz="3600" dirty="0">
                <a:solidFill>
                  <a:schemeClr val="accent1"/>
                </a:solidFill>
              </a:rPr>
              <a:t>Singleton</a:t>
            </a:r>
            <a:r>
              <a:rPr lang="zh-CN" altLang="en-US" sz="3600" dirty="0">
                <a:solidFill>
                  <a:schemeClr val="accent1"/>
                </a:solidFill>
              </a:rPr>
              <a:t>对象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9768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</a:t>
            </a:r>
            <a:r>
              <a:rPr lang="en-US" altLang="zh-CN" dirty="0"/>
              <a:t>Singleton</a:t>
            </a:r>
            <a:r>
              <a:rPr lang="zh-CN" altLang="en-US" dirty="0"/>
              <a:t>对象介绍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中伴生对象的介绍（同一个文件下，与类同名，可以互相访问私有属性以及方法）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012-Scala</a:t>
            </a:r>
            <a:r>
              <a:rPr lang="zh-CN" altLang="en-US" sz="3600" dirty="0">
                <a:solidFill>
                  <a:schemeClr val="accent1"/>
                </a:solidFill>
              </a:rPr>
              <a:t>的基本类型和操作</a:t>
            </a:r>
            <a:r>
              <a:rPr lang="en-US" altLang="zh-CN" sz="3600" dirty="0">
                <a:solidFill>
                  <a:schemeClr val="accent1"/>
                </a:solidFill>
              </a:rPr>
              <a:t>-I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1542415"/>
            <a:ext cx="9620250" cy="47675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012-Scala</a:t>
            </a:r>
            <a:r>
              <a:rPr lang="zh-CN" altLang="en-US" sz="3600" dirty="0">
                <a:solidFill>
                  <a:schemeClr val="accent1"/>
                </a:solidFill>
              </a:rPr>
              <a:t>的基本数据类型和操作</a:t>
            </a:r>
            <a:r>
              <a:rPr lang="en-US" altLang="zh-CN" sz="3600" dirty="0">
                <a:solidFill>
                  <a:schemeClr val="accent1"/>
                </a:solidFill>
              </a:rPr>
              <a:t>-II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0" y="1539875"/>
            <a:ext cx="9421495" cy="47129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012-Scala</a:t>
            </a:r>
            <a:r>
              <a:rPr lang="zh-CN" altLang="en-US" sz="3600" dirty="0">
                <a:solidFill>
                  <a:schemeClr val="accent1"/>
                </a:solidFill>
              </a:rPr>
              <a:t>的类型继承关系</a:t>
            </a:r>
            <a:r>
              <a:rPr lang="en-US" altLang="zh-CN" sz="3600" dirty="0">
                <a:solidFill>
                  <a:schemeClr val="accent1"/>
                </a:solidFill>
              </a:rPr>
              <a:t>-III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131570" y="1710690"/>
            <a:ext cx="10240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Any, AnyVal, AnyRef,Object</a:t>
            </a:r>
            <a:r>
              <a:rPr lang="zh-CN" altLang="en-US"/>
              <a:t>之间的关系</a:t>
            </a:r>
            <a:endParaRPr lang="zh-CN" altLang="en-US"/>
          </a:p>
          <a:p>
            <a:r>
              <a:rPr lang="en-US" altLang="zh-CN"/>
              <a:t>2. https://stackoverflow.com/questions/2335319/what-are-the-relationships-between-any-anyval-anyref-object-and-how-do-they-m</a:t>
            </a:r>
            <a:endParaRPr lang="en-US" altLang="zh-CN"/>
          </a:p>
          <a:p>
            <a:r>
              <a:rPr lang="en-US" altLang="zh-CN"/>
              <a:t>3. https://stackoverflow.com/questions/16173477/usages-of-null-nothing-unit-in-scala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013-</a:t>
            </a:r>
            <a:r>
              <a:rPr lang="zh-CN" altLang="en-US" sz="3600" dirty="0">
                <a:solidFill>
                  <a:schemeClr val="accent1"/>
                </a:solidFill>
              </a:rPr>
              <a:t>函数式对象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9768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创建</a:t>
            </a:r>
            <a:r>
              <a:rPr lang="en-US" altLang="zh-CN" dirty="0"/>
              <a:t>Scala Class</a:t>
            </a:r>
            <a:endParaRPr lang="en-US" altLang="zh-CN" dirty="0"/>
          </a:p>
          <a:p>
            <a:r>
              <a:rPr lang="zh-CN" altLang="en-US" dirty="0"/>
              <a:t>有参构造函数</a:t>
            </a:r>
            <a:endParaRPr lang="zh-CN" altLang="en-US" dirty="0"/>
          </a:p>
          <a:p>
            <a:r>
              <a:rPr lang="zh-CN" altLang="en-US" dirty="0"/>
              <a:t>定义类方法</a:t>
            </a:r>
            <a:endParaRPr lang="zh-CN" altLang="en-US" dirty="0"/>
          </a:p>
          <a:p>
            <a:r>
              <a:rPr lang="zh-CN" altLang="en-US" dirty="0"/>
              <a:t>重写父类方法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dirty="0">
                <a:solidFill>
                  <a:schemeClr val="accent1"/>
                </a:solidFill>
              </a:rPr>
              <a:t>心蓝说</a:t>
            </a:r>
            <a:r>
              <a:rPr lang="en-US" altLang="zh-CN" sz="3600" dirty="0">
                <a:solidFill>
                  <a:schemeClr val="accent1"/>
                </a:solidFill>
              </a:rPr>
              <a:t>Java</a:t>
            </a:r>
            <a:r>
              <a:rPr lang="zh-CN" altLang="en-US" sz="3600" dirty="0">
                <a:solidFill>
                  <a:schemeClr val="accent1"/>
                </a:solidFill>
              </a:rPr>
              <a:t>系列程程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4368800" cy="36080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PowerMock</a:t>
            </a:r>
            <a:endParaRPr lang="en-US" altLang="zh-CN" dirty="0"/>
          </a:p>
          <a:p>
            <a:r>
              <a:rPr lang="en-US" altLang="zh-CN" dirty="0"/>
              <a:t>Mockito</a:t>
            </a:r>
            <a:endParaRPr lang="en-US" altLang="zh-CN" dirty="0"/>
          </a:p>
          <a:p>
            <a:r>
              <a:rPr lang="en-US" altLang="zh-CN" dirty="0"/>
              <a:t>Concordion</a:t>
            </a:r>
            <a:endParaRPr lang="en-US" altLang="zh-CN" dirty="0"/>
          </a:p>
          <a:p>
            <a:r>
              <a:rPr lang="en-US" altLang="zh-CN" dirty="0"/>
              <a:t>Java 8 in Action</a:t>
            </a:r>
            <a:endParaRPr lang="en-US" altLang="zh-CN" dirty="0"/>
          </a:p>
          <a:p>
            <a:r>
              <a:rPr lang="en-US" altLang="zh-CN" dirty="0"/>
              <a:t>Apache Flume In Action</a:t>
            </a:r>
            <a:endParaRPr lang="en-US" altLang="zh-CN" dirty="0"/>
          </a:p>
          <a:p>
            <a:r>
              <a:rPr lang="en-US" altLang="zh-CN" dirty="0"/>
              <a:t>Apache Sqoop In Action</a:t>
            </a:r>
            <a:endParaRPr lang="en-US" altLang="zh-CN" dirty="0"/>
          </a:p>
          <a:p>
            <a:r>
              <a:rPr lang="zh-CN" altLang="zh-CN" dirty="0"/>
              <a:t>高并发第一阶段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420485" y="1868170"/>
            <a:ext cx="4368800" cy="312166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高并发第二阶段</a:t>
            </a:r>
            <a:endParaRPr lang="en-US" altLang="zh-CN" dirty="0"/>
          </a:p>
          <a:p>
            <a:r>
              <a:rPr lang="zh-CN" altLang="en-US" dirty="0"/>
              <a:t>高并发第三阶段</a:t>
            </a:r>
            <a:endParaRPr lang="en-US" altLang="zh-CN" dirty="0"/>
          </a:p>
          <a:p>
            <a:r>
              <a:rPr lang="en-US" altLang="zh-CN" dirty="0"/>
              <a:t>Google Guava</a:t>
            </a:r>
            <a:endParaRPr lang="en-US" altLang="zh-CN" dirty="0"/>
          </a:p>
          <a:p>
            <a:r>
              <a:rPr lang="en-US" altLang="zh-CN" dirty="0"/>
              <a:t>Apache Kafka In Action</a:t>
            </a:r>
            <a:endParaRPr lang="en-US" altLang="zh-CN" dirty="0"/>
          </a:p>
          <a:p>
            <a:r>
              <a:rPr lang="en-US" altLang="zh-CN" dirty="0"/>
              <a:t>Scala Programming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014-this</a:t>
            </a:r>
            <a:r>
              <a:rPr lang="zh-CN" altLang="en-US" sz="3600" dirty="0">
                <a:solidFill>
                  <a:schemeClr val="accent1"/>
                </a:solidFill>
              </a:rPr>
              <a:t>，私有方法，辅助构造函数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9768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辅助构造函数</a:t>
            </a:r>
            <a:endParaRPr lang="zh-CN" altLang="en-US" dirty="0"/>
          </a:p>
          <a:p>
            <a:r>
              <a:rPr lang="en-US" altLang="zh-CN" dirty="0"/>
              <a:t>this</a:t>
            </a:r>
            <a:endParaRPr lang="en-US" altLang="zh-CN" dirty="0"/>
          </a:p>
          <a:p>
            <a:r>
              <a:rPr lang="zh-CN" altLang="en-US" dirty="0"/>
              <a:t>私有方法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015-</a:t>
            </a:r>
            <a:r>
              <a:rPr lang="zh-CN" altLang="en-US" sz="3600" dirty="0">
                <a:solidFill>
                  <a:schemeClr val="accent1"/>
                </a:solidFill>
              </a:rPr>
              <a:t>方法重载，隐式转换初探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9768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方法重载</a:t>
            </a:r>
            <a:endParaRPr lang="zh-CN" altLang="en-US" dirty="0"/>
          </a:p>
          <a:p>
            <a:r>
              <a:rPr lang="zh-CN" altLang="en-US" dirty="0"/>
              <a:t>隐式转换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016-Scala</a:t>
            </a:r>
            <a:r>
              <a:rPr lang="zh-CN" altLang="en-US" sz="3600" dirty="0">
                <a:solidFill>
                  <a:schemeClr val="accent1"/>
                </a:solidFill>
              </a:rPr>
              <a:t>内建控制结构之</a:t>
            </a:r>
            <a:r>
              <a:rPr lang="en-US" altLang="zh-CN" sz="3600" dirty="0">
                <a:solidFill>
                  <a:schemeClr val="accent1"/>
                </a:solidFill>
              </a:rPr>
              <a:t>IF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9768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IF</a:t>
            </a:r>
            <a:r>
              <a:rPr lang="zh-CN" altLang="en-US" dirty="0"/>
              <a:t>控制语句在</a:t>
            </a:r>
            <a:r>
              <a:rPr lang="en-US" altLang="zh-CN" dirty="0"/>
              <a:t>scala</a:t>
            </a:r>
            <a:r>
              <a:rPr lang="zh-CN" altLang="en-US" dirty="0"/>
              <a:t>中的特点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017-Scala</a:t>
            </a:r>
            <a:r>
              <a:rPr lang="zh-CN" altLang="en-US" sz="3200" dirty="0">
                <a:solidFill>
                  <a:schemeClr val="accent1"/>
                </a:solidFill>
              </a:rPr>
              <a:t>内建控制结构之</a:t>
            </a:r>
            <a:r>
              <a:rPr lang="en-US" altLang="zh-CN" sz="3200" dirty="0">
                <a:solidFill>
                  <a:schemeClr val="accent1"/>
                </a:solidFill>
              </a:rPr>
              <a:t>while/do while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9768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while</a:t>
            </a:r>
            <a:r>
              <a:rPr lang="zh-CN" altLang="en-US" dirty="0"/>
              <a:t>控制的用法</a:t>
            </a:r>
            <a:endParaRPr lang="zh-CN" altLang="en-US" dirty="0"/>
          </a:p>
          <a:p>
            <a:r>
              <a:rPr lang="en-US" altLang="zh-CN" dirty="0"/>
              <a:t>do while</a:t>
            </a:r>
            <a:r>
              <a:rPr lang="zh-CN" altLang="en-US" dirty="0"/>
              <a:t>控制的用法</a:t>
            </a:r>
            <a:endParaRPr lang="zh-CN" altLang="en-US" dirty="0"/>
          </a:p>
          <a:p>
            <a:r>
              <a:rPr lang="en-US" altLang="zh-CN" dirty="0"/>
              <a:t>unit</a:t>
            </a:r>
            <a:endParaRPr lang="en-US" altLang="zh-CN" dirty="0"/>
          </a:p>
          <a:p>
            <a:r>
              <a:rPr lang="en-US" altLang="zh-CN" dirty="0"/>
              <a:t>()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018-Scala</a:t>
            </a:r>
            <a:r>
              <a:rPr lang="zh-CN" altLang="en-US" sz="3200" dirty="0">
                <a:solidFill>
                  <a:schemeClr val="accent1"/>
                </a:solidFill>
              </a:rPr>
              <a:t>内建控制结构之</a:t>
            </a:r>
            <a:r>
              <a:rPr lang="en-US" altLang="zh-CN" sz="3200" dirty="0">
                <a:solidFill>
                  <a:schemeClr val="accent1"/>
                </a:solidFill>
              </a:rPr>
              <a:t>for-I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for</a:t>
            </a:r>
            <a:r>
              <a:rPr lang="zh-CN" altLang="en-US" dirty="0"/>
              <a:t>内建控制的用法</a:t>
            </a:r>
            <a:endParaRPr lang="zh-CN" altLang="en-US" dirty="0"/>
          </a:p>
          <a:p>
            <a:r>
              <a:rPr lang="en-US" dirty="0"/>
              <a:t>generator(</a:t>
            </a:r>
            <a:r>
              <a:rPr lang="zh-CN" altLang="en-US" dirty="0"/>
              <a:t>发生器</a:t>
            </a:r>
            <a:r>
              <a:rPr lang="en-US" altLang="zh-CN" dirty="0"/>
              <a:t>|</a:t>
            </a:r>
            <a:r>
              <a:rPr lang="zh-CN" altLang="en-US" dirty="0"/>
              <a:t>生成器</a:t>
            </a:r>
            <a:r>
              <a:rPr lang="en-US" dirty="0"/>
              <a:t>)</a:t>
            </a:r>
            <a:endParaRPr lang="zh-CN" altLang="en-US" dirty="0"/>
          </a:p>
          <a:p>
            <a:r>
              <a:rPr lang="en-US" altLang="zh-CN" dirty="0"/>
              <a:t>Range</a:t>
            </a:r>
            <a:endParaRPr lang="en-US" altLang="zh-CN" dirty="0"/>
          </a:p>
          <a:p>
            <a:r>
              <a:rPr lang="zh-CN" altLang="en-US" dirty="0"/>
              <a:t>过滤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019-Scala</a:t>
            </a:r>
            <a:r>
              <a:rPr lang="zh-CN" altLang="en-US" sz="3200" dirty="0">
                <a:solidFill>
                  <a:schemeClr val="accent1"/>
                </a:solidFill>
              </a:rPr>
              <a:t>内建控制结构之</a:t>
            </a:r>
            <a:r>
              <a:rPr lang="en-US" altLang="zh-CN" sz="3200" dirty="0">
                <a:solidFill>
                  <a:schemeClr val="accent1"/>
                </a:solidFill>
              </a:rPr>
              <a:t>for-II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for{} yield{}</a:t>
            </a:r>
            <a:r>
              <a:rPr lang="zh-CN" altLang="en-US" dirty="0"/>
              <a:t>产生一个新的集合</a:t>
            </a:r>
            <a:endParaRPr lang="zh-CN" altLang="en-US" dirty="0"/>
          </a:p>
          <a:p>
            <a:r>
              <a:rPr lang="zh-CN" altLang="en-US" dirty="0"/>
              <a:t>去</a:t>
            </a:r>
            <a:r>
              <a:rPr lang="en-US" altLang="zh-CN" dirty="0"/>
              <a:t>break</a:t>
            </a:r>
            <a:r>
              <a:rPr lang="zh-CN" altLang="en-US" dirty="0"/>
              <a:t>，去</a:t>
            </a:r>
            <a:r>
              <a:rPr lang="en-US" altLang="zh-CN" dirty="0"/>
              <a:t>continue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020-Scala</a:t>
            </a:r>
            <a:r>
              <a:rPr lang="zh-CN" altLang="en-US" sz="3200" dirty="0">
                <a:solidFill>
                  <a:schemeClr val="accent1"/>
                </a:solidFill>
              </a:rPr>
              <a:t>中的异常处理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中的异常处理基本用法</a:t>
            </a:r>
            <a:endParaRPr lang="zh-CN" altLang="en-US" dirty="0"/>
          </a:p>
          <a:p>
            <a:r>
              <a:rPr lang="zh-CN" altLang="en-US" dirty="0"/>
              <a:t>异常处理返回值</a:t>
            </a:r>
            <a:endParaRPr lang="zh-CN" altLang="en-US" dirty="0"/>
          </a:p>
          <a:p>
            <a:r>
              <a:rPr lang="en-US" altLang="zh-CN" dirty="0"/>
              <a:t>Nothing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021-Scala</a:t>
            </a:r>
            <a:r>
              <a:rPr lang="zh-CN" altLang="en-US" sz="3200" dirty="0">
                <a:solidFill>
                  <a:schemeClr val="accent1"/>
                </a:solidFill>
              </a:rPr>
              <a:t>中的匹配表达式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匹配表达式</a:t>
            </a:r>
            <a:endParaRPr lang="zh-CN" altLang="en-US" dirty="0"/>
          </a:p>
          <a:p>
            <a:r>
              <a:rPr lang="zh-CN" altLang="en-US" dirty="0"/>
              <a:t>与</a:t>
            </a:r>
            <a:r>
              <a:rPr lang="en-US" altLang="zh-CN" dirty="0"/>
              <a:t>switch case</a:t>
            </a:r>
            <a:r>
              <a:rPr lang="zh-CN" altLang="en-US" dirty="0"/>
              <a:t>对比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021-Scala</a:t>
            </a:r>
            <a:r>
              <a:rPr lang="zh-CN" altLang="en-US" sz="3200" dirty="0">
                <a:solidFill>
                  <a:schemeClr val="accent1"/>
                </a:solidFill>
              </a:rPr>
              <a:t>中的本地方法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中的本地函数介绍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中的本地函数原理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022-Scala</a:t>
            </a:r>
            <a:r>
              <a:rPr lang="zh-CN" altLang="en-US" sz="3200" dirty="0">
                <a:solidFill>
                  <a:schemeClr val="accent1"/>
                </a:solidFill>
              </a:rPr>
              <a:t>中的头等函数以及函数字面量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什么是头等函数</a:t>
            </a:r>
            <a:endParaRPr lang="zh-CN" altLang="en-US" dirty="0"/>
          </a:p>
          <a:p>
            <a:r>
              <a:rPr lang="zh-CN" altLang="en-US" dirty="0"/>
              <a:t>头等函数的编写方式</a:t>
            </a:r>
            <a:endParaRPr lang="zh-CN" altLang="en-US" dirty="0"/>
          </a:p>
          <a:p>
            <a:r>
              <a:rPr lang="zh-CN" altLang="en-US" dirty="0"/>
              <a:t>头等函数作为参数</a:t>
            </a:r>
            <a:endParaRPr lang="zh-CN" altLang="en-US" dirty="0"/>
          </a:p>
          <a:p>
            <a:r>
              <a:rPr lang="zh-CN" altLang="en-US" dirty="0"/>
              <a:t>头等函数作为返回值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dirty="0">
                <a:solidFill>
                  <a:schemeClr val="accent1"/>
                </a:solidFill>
              </a:rPr>
              <a:t>心蓝说</a:t>
            </a:r>
            <a:r>
              <a:rPr lang="en-US" altLang="zh-CN" sz="3600" dirty="0">
                <a:solidFill>
                  <a:schemeClr val="accent1"/>
                </a:solidFill>
              </a:rPr>
              <a:t>Java</a:t>
            </a:r>
            <a:r>
              <a:rPr lang="zh-CN" altLang="en-US" sz="3600" dirty="0">
                <a:solidFill>
                  <a:schemeClr val="accent1"/>
                </a:solidFill>
              </a:rPr>
              <a:t>计划中的课程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5038725" cy="43954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Java 9 </a:t>
            </a:r>
            <a:r>
              <a:rPr lang="zh-CN" altLang="en-US" dirty="0"/>
              <a:t>模块编程</a:t>
            </a:r>
            <a:endParaRPr lang="en-US" altLang="zh-CN" dirty="0"/>
          </a:p>
          <a:p>
            <a:r>
              <a:rPr lang="en-US" altLang="zh-CN" dirty="0"/>
              <a:t>Java 9 </a:t>
            </a:r>
            <a:r>
              <a:rPr lang="zh-CN" altLang="en-US" dirty="0"/>
              <a:t>实战编程</a:t>
            </a:r>
            <a:endParaRPr lang="en-US" altLang="zh-CN" dirty="0"/>
          </a:p>
          <a:p>
            <a:r>
              <a:rPr lang="en-US" altLang="zh-CN" dirty="0"/>
              <a:t>Java 9 </a:t>
            </a:r>
            <a:r>
              <a:rPr lang="zh-CN" altLang="en-US" dirty="0"/>
              <a:t>之</a:t>
            </a:r>
            <a:r>
              <a:rPr lang="en-US" altLang="zh-CN" dirty="0"/>
              <a:t>JShell</a:t>
            </a:r>
            <a:endParaRPr lang="en-US" altLang="zh-CN" dirty="0"/>
          </a:p>
          <a:p>
            <a:r>
              <a:rPr lang="en-US" altLang="zh-CN" dirty="0"/>
              <a:t>Apache Zookeeper</a:t>
            </a:r>
            <a:r>
              <a:rPr lang="zh-CN" altLang="en-US" dirty="0"/>
              <a:t>实战</a:t>
            </a:r>
            <a:endParaRPr lang="en-US" altLang="zh-CN" dirty="0"/>
          </a:p>
          <a:p>
            <a:r>
              <a:rPr lang="en-US" altLang="zh-CN" dirty="0"/>
              <a:t>Apache Zookeeper</a:t>
            </a:r>
            <a:r>
              <a:rPr lang="zh-CN" altLang="en-US" dirty="0"/>
              <a:t>内核剖析</a:t>
            </a:r>
            <a:endParaRPr lang="en-US" altLang="zh-CN" dirty="0"/>
          </a:p>
          <a:p>
            <a:r>
              <a:rPr lang="en-US" altLang="zh-CN" dirty="0"/>
              <a:t>Apache Kafka</a:t>
            </a:r>
            <a:r>
              <a:rPr lang="zh-CN" altLang="en-US" dirty="0"/>
              <a:t>内核剖析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高级篇</a:t>
            </a:r>
            <a:endParaRPr lang="zh-CN" altLang="en-US" dirty="0"/>
          </a:p>
          <a:p>
            <a:r>
              <a:rPr lang="zh-CN" altLang="en-US" dirty="0"/>
              <a:t>Programming Kotlin</a:t>
            </a:r>
            <a:endParaRPr lang="zh-CN" altLang="en-US" dirty="0"/>
          </a:p>
          <a:p>
            <a:r>
              <a:rPr lang="zh-CN" altLang="en-US" dirty="0"/>
              <a:t>算法与数据结构（</a:t>
            </a:r>
            <a:r>
              <a:rPr lang="en-US" altLang="zh-CN" dirty="0"/>
              <a:t>Java/Scala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420485" y="1868170"/>
            <a:ext cx="5542915" cy="454215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Apache Storm</a:t>
            </a:r>
            <a:r>
              <a:rPr lang="zh-CN" altLang="en-US" dirty="0"/>
              <a:t>实战</a:t>
            </a:r>
            <a:endParaRPr lang="en-US" altLang="zh-CN" dirty="0"/>
          </a:p>
          <a:p>
            <a:r>
              <a:rPr lang="en-US" altLang="zh-CN" dirty="0"/>
              <a:t>Java </a:t>
            </a:r>
            <a:r>
              <a:rPr lang="zh-CN" altLang="en-US" dirty="0"/>
              <a:t>函数式编程</a:t>
            </a:r>
            <a:endParaRPr lang="en-US" altLang="zh-CN" dirty="0"/>
          </a:p>
          <a:p>
            <a:r>
              <a:rPr lang="zh-CN" altLang="en-US" dirty="0"/>
              <a:t>高并发第四季</a:t>
            </a:r>
            <a:r>
              <a:rPr lang="en-US" altLang="zh-CN" dirty="0"/>
              <a:t>AQS</a:t>
            </a:r>
            <a:endParaRPr lang="en-US" altLang="zh-CN" dirty="0"/>
          </a:p>
          <a:p>
            <a:r>
              <a:rPr lang="zh-CN" altLang="en-US" dirty="0"/>
              <a:t>网络编程第一季</a:t>
            </a:r>
            <a:r>
              <a:rPr lang="en-US" altLang="zh-CN" dirty="0"/>
              <a:t>-</a:t>
            </a:r>
            <a:r>
              <a:rPr lang="zh-CN" altLang="en-US" dirty="0"/>
              <a:t>基础</a:t>
            </a:r>
            <a:endParaRPr lang="en-US" altLang="zh-CN" dirty="0"/>
          </a:p>
          <a:p>
            <a:r>
              <a:rPr lang="zh-CN" altLang="en-US" dirty="0"/>
              <a:t>网络编程第二季</a:t>
            </a:r>
            <a:r>
              <a:rPr lang="en-US" altLang="zh-CN" dirty="0"/>
              <a:t>-NIO</a:t>
            </a:r>
            <a:endParaRPr lang="en-US" altLang="zh-CN" dirty="0"/>
          </a:p>
          <a:p>
            <a:r>
              <a:rPr lang="zh-CN" altLang="en-US" dirty="0"/>
              <a:t>网络编程第三季</a:t>
            </a:r>
            <a:r>
              <a:rPr lang="en-US" altLang="zh-CN" dirty="0"/>
              <a:t>-AIO/Mina</a:t>
            </a:r>
            <a:endParaRPr lang="en-US" altLang="zh-CN" dirty="0"/>
          </a:p>
          <a:p>
            <a:r>
              <a:rPr lang="zh-CN" altLang="zh-CN" dirty="0"/>
              <a:t>网络编程第四季</a:t>
            </a:r>
            <a:r>
              <a:rPr lang="en-US" altLang="zh-CN" dirty="0"/>
              <a:t>-Netty</a:t>
            </a:r>
            <a:endParaRPr lang="en-US" altLang="zh-CN" dirty="0"/>
          </a:p>
          <a:p>
            <a:r>
              <a:rPr lang="en-US" altLang="zh-CN" dirty="0"/>
              <a:t>Jetty</a:t>
            </a:r>
            <a:r>
              <a:rPr lang="zh-CN" altLang="en-US" dirty="0"/>
              <a:t>实战视频</a:t>
            </a:r>
            <a:endParaRPr lang="zh-CN" altLang="en-US" dirty="0"/>
          </a:p>
          <a:p>
            <a:r>
              <a:rPr lang="en-US" altLang="zh-CN" dirty="0"/>
              <a:t>Reactive Programming with RxJava</a:t>
            </a:r>
            <a:endParaRPr lang="en-US" altLang="zh-CN" dirty="0"/>
          </a:p>
          <a:p>
            <a:r>
              <a:rPr lang="en-US" altLang="zh-CN" dirty="0"/>
              <a:t>Java</a:t>
            </a:r>
            <a:r>
              <a:rPr lang="zh-CN" altLang="en-US" dirty="0"/>
              <a:t>程序设计与架构详谈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023-Scala</a:t>
            </a:r>
            <a:r>
              <a:rPr lang="zh-CN" altLang="en-US" sz="3200" dirty="0">
                <a:solidFill>
                  <a:schemeClr val="accent1"/>
                </a:solidFill>
              </a:rPr>
              <a:t>中的占位符的使用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中占位符的基本用法</a:t>
            </a:r>
            <a:endParaRPr lang="zh-CN" altLang="en-US" dirty="0"/>
          </a:p>
          <a:p>
            <a:r>
              <a:rPr lang="zh-CN" altLang="en-US" dirty="0"/>
              <a:t>使用占位符将普通函数转换为头等函数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024-Scala</a:t>
            </a:r>
            <a:r>
              <a:rPr lang="zh-CN" altLang="en-US" sz="3200" dirty="0">
                <a:solidFill>
                  <a:schemeClr val="accent1"/>
                </a:solidFill>
              </a:rPr>
              <a:t>中的部分函数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7736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什么是部分函数</a:t>
            </a:r>
            <a:endParaRPr lang="zh-CN" altLang="en-US" dirty="0"/>
          </a:p>
          <a:p>
            <a:r>
              <a:rPr lang="zh-CN" altLang="en-US" dirty="0"/>
              <a:t>部分函数可以看作是函数的多态</a:t>
            </a:r>
            <a:endParaRPr lang="zh-CN" altLang="en-US" dirty="0"/>
          </a:p>
          <a:p>
            <a:r>
              <a:rPr lang="zh-CN" altLang="en-US" dirty="0"/>
              <a:t>部分函数的使用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025-Scala</a:t>
            </a:r>
            <a:r>
              <a:rPr lang="zh-CN" altLang="en-US" sz="3200" dirty="0">
                <a:solidFill>
                  <a:schemeClr val="accent1"/>
                </a:solidFill>
              </a:rPr>
              <a:t>中的闭包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7736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什么是闭包：在一个函数中可以访问另外一个函数中的变量</a:t>
            </a:r>
            <a:endParaRPr lang="zh-CN" altLang="en-US" dirty="0"/>
          </a:p>
          <a:p>
            <a:r>
              <a:rPr lang="en-US" altLang="zh-CN" dirty="0"/>
              <a:t>Javascript</a:t>
            </a:r>
            <a:r>
              <a:rPr lang="zh-CN" altLang="en-US" dirty="0"/>
              <a:t>如何定义闭包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中如何定义闭包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026-Scala</a:t>
            </a:r>
            <a:r>
              <a:rPr lang="zh-CN" altLang="en-US" sz="3200" dirty="0">
                <a:solidFill>
                  <a:schemeClr val="accent1"/>
                </a:solidFill>
              </a:rPr>
              <a:t>方法中重复参数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方法中可重复参数基本用法</a:t>
            </a:r>
            <a:endParaRPr lang="zh-CN" altLang="en-US" dirty="0"/>
          </a:p>
          <a:p>
            <a:r>
              <a:rPr lang="zh-CN" altLang="en-US" dirty="0"/>
              <a:t>与</a:t>
            </a:r>
            <a:r>
              <a:rPr lang="en-US" altLang="zh-CN" dirty="0"/>
              <a:t>Java</a:t>
            </a:r>
            <a:r>
              <a:rPr lang="zh-CN" altLang="en-US" dirty="0"/>
              <a:t>对比</a:t>
            </a:r>
            <a:endParaRPr lang="zh-CN" altLang="en-US" dirty="0"/>
          </a:p>
          <a:p>
            <a:r>
              <a:rPr lang="zh-CN" altLang="en-US" dirty="0"/>
              <a:t>结合</a:t>
            </a:r>
            <a:r>
              <a:rPr lang="en-US" altLang="zh-CN" dirty="0"/>
              <a:t>Array[T],Set[T],List[T],Map[K,V],Tuple[T]</a:t>
            </a:r>
            <a:r>
              <a:rPr lang="zh-CN" altLang="en-US" dirty="0"/>
              <a:t>练习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027-Scala</a:t>
            </a:r>
            <a:r>
              <a:rPr lang="zh-CN" altLang="en-US" sz="3200" dirty="0">
                <a:solidFill>
                  <a:schemeClr val="accent1"/>
                </a:solidFill>
              </a:rPr>
              <a:t>中的高阶函数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能够接受函数参数的函数</a:t>
            </a:r>
            <a:endParaRPr lang="zh-CN" altLang="en-US" dirty="0"/>
          </a:p>
          <a:p>
            <a:r>
              <a:rPr lang="zh-CN" altLang="en-US" dirty="0"/>
              <a:t>能够返回函数的函数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028-Scala</a:t>
            </a:r>
            <a:r>
              <a:rPr lang="zh-CN" altLang="en-US" sz="3200" dirty="0">
                <a:solidFill>
                  <a:schemeClr val="accent1"/>
                </a:solidFill>
              </a:rPr>
              <a:t>中的尾递归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递归的基本介绍</a:t>
            </a:r>
            <a:endParaRPr lang="zh-CN" altLang="en-US" dirty="0"/>
          </a:p>
          <a:p>
            <a:r>
              <a:rPr lang="zh-CN" altLang="en-US" dirty="0"/>
              <a:t>尾递归的讲解</a:t>
            </a:r>
            <a:endParaRPr lang="zh-CN" altLang="en-US" dirty="0"/>
          </a:p>
          <a:p>
            <a:r>
              <a:rPr lang="zh-CN" altLang="en-US" dirty="0"/>
              <a:t>尾递归的好处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029-</a:t>
            </a:r>
            <a:r>
              <a:rPr lang="zh-CN" altLang="en-US" sz="3200" dirty="0">
                <a:solidFill>
                  <a:schemeClr val="accent1"/>
                </a:solidFill>
              </a:rPr>
              <a:t>内容回顾课程总结</a:t>
            </a:r>
            <a:r>
              <a:rPr lang="en-US" altLang="zh-CN" sz="3200" dirty="0">
                <a:solidFill>
                  <a:schemeClr val="accent1"/>
                </a:solidFill>
              </a:rPr>
              <a:t>1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3063240"/>
            <a:ext cx="10856595" cy="13538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zh-CN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内容回顾与总结</a:t>
            </a:r>
            <a:endParaRPr lang="zh-CN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030-</a:t>
            </a:r>
            <a:r>
              <a:rPr lang="zh-CN" altLang="en-US" sz="3200" dirty="0">
                <a:solidFill>
                  <a:schemeClr val="accent1"/>
                </a:solidFill>
              </a:rPr>
              <a:t>内容回顾课程总结</a:t>
            </a:r>
            <a:r>
              <a:rPr lang="en-US" altLang="zh-CN" sz="3200" dirty="0">
                <a:solidFill>
                  <a:schemeClr val="accent1"/>
                </a:solidFill>
              </a:rPr>
              <a:t>2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2609215"/>
            <a:ext cx="10856595" cy="12331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zh-CN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内容回顾与总结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031-</a:t>
            </a:r>
            <a:r>
              <a:rPr lang="zh-CN" altLang="en-US" sz="3200" dirty="0">
                <a:solidFill>
                  <a:schemeClr val="accent1"/>
                </a:solidFill>
              </a:rPr>
              <a:t>内容回顾课程总结</a:t>
            </a:r>
            <a:r>
              <a:rPr lang="en-US" altLang="zh-CN" sz="3200" dirty="0">
                <a:solidFill>
                  <a:schemeClr val="accent1"/>
                </a:solidFill>
              </a:rPr>
              <a:t>3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3074670"/>
            <a:ext cx="10856595" cy="115760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内容回顾与总结</a:t>
            </a:r>
            <a:endParaRPr lang="zh-CN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032-</a:t>
            </a:r>
            <a:r>
              <a:rPr lang="zh-CN" altLang="en-US" sz="3200" dirty="0">
                <a:solidFill>
                  <a:schemeClr val="accent1"/>
                </a:solidFill>
              </a:rPr>
              <a:t>减少重复的代码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善于找出重复的代码并且知道如何重构</a:t>
            </a:r>
            <a:endParaRPr lang="zh-CN" altLang="en-US" dirty="0"/>
          </a:p>
          <a:p>
            <a:r>
              <a:rPr lang="zh-CN" altLang="en-US" dirty="0"/>
              <a:t>充分利用高阶函数</a:t>
            </a:r>
            <a:endParaRPr lang="zh-CN" altLang="en-US" dirty="0"/>
          </a:p>
          <a:p>
            <a:r>
              <a:rPr lang="zh-CN" altLang="en-US" dirty="0"/>
              <a:t>在编写代码的时候就要考虑到它的扩展性</a:t>
            </a:r>
            <a:endParaRPr lang="zh-CN" altLang="en-US" dirty="0"/>
          </a:p>
          <a:p>
            <a:r>
              <a:rPr lang="zh-CN" altLang="en-US" dirty="0"/>
              <a:t>所谓扩展性通俗的讲就是如何设计变化带来的影响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600" dirty="0">
                <a:solidFill>
                  <a:schemeClr val="accent1"/>
                </a:solidFill>
              </a:rPr>
              <a:t>心蓝说</a:t>
            </a:r>
            <a:r>
              <a:rPr lang="en-US" altLang="zh-CN" sz="3600" dirty="0">
                <a:solidFill>
                  <a:schemeClr val="accent1"/>
                </a:solidFill>
              </a:rPr>
              <a:t>Java</a:t>
            </a:r>
            <a:r>
              <a:rPr lang="zh-CN" altLang="zh-CN" sz="3600" dirty="0">
                <a:solidFill>
                  <a:schemeClr val="accent1"/>
                </a:solidFill>
              </a:rPr>
              <a:t>出版书物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" y="1597025"/>
            <a:ext cx="10974705" cy="4658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034-Scala</a:t>
            </a:r>
            <a:r>
              <a:rPr lang="zh-CN" altLang="en-US" sz="3200" dirty="0">
                <a:solidFill>
                  <a:schemeClr val="accent1"/>
                </a:solidFill>
              </a:rPr>
              <a:t>中的柯里化（</a:t>
            </a:r>
            <a:r>
              <a:rPr lang="en-US" altLang="zh-CN" sz="3200" dirty="0">
                <a:solidFill>
                  <a:schemeClr val="accent1"/>
                </a:solidFill>
              </a:rPr>
              <a:t>Currying</a:t>
            </a:r>
            <a:r>
              <a:rPr lang="zh-CN" altLang="en-US" sz="3200" dirty="0">
                <a:solidFill>
                  <a:schemeClr val="accent1"/>
                </a:solidFill>
              </a:rPr>
              <a:t>）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中柯里化的基本语法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中柯里化的主要用途（函数级别的多态）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035-Scala</a:t>
            </a:r>
            <a:r>
              <a:rPr lang="zh-CN" altLang="en-US" sz="3200" dirty="0">
                <a:solidFill>
                  <a:schemeClr val="accent1"/>
                </a:solidFill>
              </a:rPr>
              <a:t>自定义控制结构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当</a:t>
            </a:r>
            <a:r>
              <a:rPr lang="en-US" altLang="zh-CN" dirty="0"/>
              <a:t>Scala</a:t>
            </a:r>
            <a:r>
              <a:rPr lang="zh-CN" altLang="en-US" dirty="0"/>
              <a:t>代码中有大量重复代码的时候，可以考虑创建新的控制结构</a:t>
            </a:r>
            <a:endParaRPr lang="zh-CN" altLang="en-US" dirty="0"/>
          </a:p>
          <a:p>
            <a:r>
              <a:rPr lang="zh-CN" altLang="en-US" dirty="0"/>
              <a:t>在</a:t>
            </a:r>
            <a:r>
              <a:rPr lang="en-US" altLang="zh-CN" dirty="0"/>
              <a:t>Scala</a:t>
            </a:r>
            <a:r>
              <a:rPr lang="zh-CN" altLang="en-US" dirty="0"/>
              <a:t>中任意的方法调用，只要确定传入的值只有一个参数，可以使用花括号代替小括号</a:t>
            </a:r>
            <a:endParaRPr lang="zh-CN" altLang="en-US" dirty="0"/>
          </a:p>
          <a:p>
            <a:r>
              <a:rPr lang="zh-CN" altLang="en-US" dirty="0"/>
              <a:t>自建控制接口的好处可以减少方法调用时很多参数传入带来的不便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036-Scala</a:t>
            </a:r>
            <a:r>
              <a:rPr lang="zh-CN" altLang="en-US" sz="3200" dirty="0">
                <a:solidFill>
                  <a:schemeClr val="accent1"/>
                </a:solidFill>
              </a:rPr>
              <a:t>中的传递名称参数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传递名称参数的语法讲解</a:t>
            </a:r>
            <a:endParaRPr lang="zh-CN" altLang="en-US" dirty="0"/>
          </a:p>
          <a:p>
            <a:r>
              <a:rPr lang="zh-CN" altLang="en-US" dirty="0"/>
              <a:t>传递名称参数的用途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037-Scala</a:t>
            </a:r>
            <a:r>
              <a:rPr lang="zh-CN" altLang="en-US" sz="3200" dirty="0">
                <a:solidFill>
                  <a:schemeClr val="accent1"/>
                </a:solidFill>
              </a:rPr>
              <a:t>中的抽象类组合与继承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中的抽象类（抽象方法，抽象字段）定义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中的继承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中使用字段重写抽象方法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中禁止方法（无参）与字段同名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038-Scala</a:t>
            </a:r>
            <a:r>
              <a:rPr lang="zh-CN" altLang="en-US" sz="3200" dirty="0">
                <a:solidFill>
                  <a:schemeClr val="accent1"/>
                </a:solidFill>
              </a:rPr>
              <a:t>中的抽象类组合与继承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中的抽象类，调用超类构造函数</a:t>
            </a:r>
            <a:endParaRPr lang="zh-CN" altLang="en-US" dirty="0"/>
          </a:p>
          <a:p>
            <a:r>
              <a:rPr lang="zh-CN" altLang="en-US" dirty="0"/>
              <a:t>与</a:t>
            </a:r>
            <a:r>
              <a:rPr lang="en-US" altLang="zh-CN" dirty="0"/>
              <a:t>Java</a:t>
            </a:r>
            <a:r>
              <a:rPr lang="zh-CN" altLang="en-US" dirty="0"/>
              <a:t>之间的对比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039-Scala</a:t>
            </a:r>
            <a:r>
              <a:rPr lang="zh-CN" altLang="en-US" sz="3200" dirty="0">
                <a:solidFill>
                  <a:schemeClr val="accent1"/>
                </a:solidFill>
              </a:rPr>
              <a:t>中的抽象类组合与继承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</a:t>
            </a:r>
            <a:r>
              <a:rPr lang="en-US" altLang="zh-CN" dirty="0"/>
              <a:t>override</a:t>
            </a:r>
            <a:r>
              <a:rPr lang="zh-CN" altLang="en-US" dirty="0"/>
              <a:t>以及和</a:t>
            </a:r>
            <a:r>
              <a:rPr lang="en-US" altLang="zh-CN" dirty="0"/>
              <a:t>Java</a:t>
            </a:r>
            <a:r>
              <a:rPr lang="zh-CN" altLang="en-US" dirty="0"/>
              <a:t>的对比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中的多态和动态绑定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</a:t>
            </a:r>
            <a:r>
              <a:rPr lang="en-US" altLang="zh-CN" dirty="0"/>
              <a:t>final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040-Scala</a:t>
            </a:r>
            <a:r>
              <a:rPr lang="zh-CN" altLang="en-US" sz="3200" dirty="0">
                <a:solidFill>
                  <a:schemeClr val="accent1"/>
                </a:solidFill>
              </a:rPr>
              <a:t>中的抽象类组合与继承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调用父类方法</a:t>
            </a:r>
            <a:endParaRPr lang="zh-CN" altLang="en-US" dirty="0"/>
          </a:p>
          <a:p>
            <a:r>
              <a:rPr lang="zh-CN" altLang="en-US" dirty="0"/>
              <a:t>类型转换和检查</a:t>
            </a:r>
            <a:endParaRPr lang="zh-CN" altLang="en-US" dirty="0"/>
          </a:p>
          <a:p>
            <a:r>
              <a:rPr lang="zh-CN" altLang="en-US" dirty="0"/>
              <a:t>通过模式匹配做类型检查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041-Scala</a:t>
            </a:r>
            <a:r>
              <a:rPr lang="zh-CN" altLang="en-US" sz="3200" dirty="0">
                <a:solidFill>
                  <a:schemeClr val="accent1"/>
                </a:solidFill>
              </a:rPr>
              <a:t>中的抽象类组合与继承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ym typeface="+mn-ea"/>
              </a:rPr>
              <a:t>匿名子类（类型对应于结构类型）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构造顺序和提前定义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042-Scala</a:t>
            </a:r>
            <a:r>
              <a:rPr lang="zh-CN" altLang="en-US" sz="3200" dirty="0">
                <a:solidFill>
                  <a:schemeClr val="accent1"/>
                </a:solidFill>
              </a:rPr>
              <a:t>中的继承层级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75" y="1542415"/>
            <a:ext cx="9620250" cy="40728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043-Scala</a:t>
            </a:r>
            <a:r>
              <a:rPr lang="zh-CN" altLang="en-US" sz="3200" dirty="0">
                <a:solidFill>
                  <a:schemeClr val="accent1"/>
                </a:solidFill>
              </a:rPr>
              <a:t>中的继承层级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776095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Any</a:t>
            </a:r>
            <a:r>
              <a:rPr lang="zh-CN" altLang="en-US" dirty="0"/>
              <a:t>中 </a:t>
            </a:r>
            <a:r>
              <a:rPr lang="en-US" altLang="zh-CN" dirty="0"/>
              <a:t>==, !=</a:t>
            </a:r>
            <a:r>
              <a:rPr lang="zh-CN" altLang="en-US" dirty="0"/>
              <a:t>的方法为</a:t>
            </a:r>
            <a:r>
              <a:rPr lang="en-US" altLang="zh-CN" dirty="0"/>
              <a:t>final</a:t>
            </a:r>
            <a:endParaRPr lang="en-US" altLang="zh-CN" dirty="0"/>
          </a:p>
          <a:p>
            <a:r>
              <a:rPr lang="zh-CN" altLang="en-US" dirty="0"/>
              <a:t>想要改变</a:t>
            </a:r>
            <a:r>
              <a:rPr lang="en-US" altLang="zh-CN" dirty="0"/>
              <a:t>==,!=</a:t>
            </a:r>
            <a:r>
              <a:rPr lang="zh-CN" altLang="en-US" dirty="0"/>
              <a:t>方法的行为，需要重写</a:t>
            </a:r>
            <a:r>
              <a:rPr lang="en-US" altLang="zh-CN" dirty="0"/>
              <a:t>equals</a:t>
            </a:r>
            <a:r>
              <a:rPr lang="zh-CN" altLang="en-US" dirty="0"/>
              <a:t>方法</a:t>
            </a:r>
            <a:endParaRPr lang="zh-CN" altLang="en-US" dirty="0"/>
          </a:p>
          <a:p>
            <a:r>
              <a:rPr lang="en-US" altLang="zh-CN" dirty="0"/>
              <a:t>Null</a:t>
            </a:r>
            <a:r>
              <a:rPr lang="zh-CN" altLang="en-US" dirty="0"/>
              <a:t>（</a:t>
            </a:r>
            <a:r>
              <a:rPr lang="en-US" altLang="zh-CN" dirty="0"/>
              <a:t>Null</a:t>
            </a:r>
            <a:r>
              <a:rPr lang="zh-CN" altLang="en-US" dirty="0"/>
              <a:t>是</a:t>
            </a:r>
            <a:r>
              <a:rPr lang="en-US" altLang="zh-CN" dirty="0"/>
              <a:t>null</a:t>
            </a:r>
            <a:r>
              <a:rPr lang="zh-CN" altLang="en-US" dirty="0"/>
              <a:t>的引用类型，他是每一个</a:t>
            </a:r>
            <a:r>
              <a:rPr lang="en-US" altLang="zh-CN" dirty="0"/>
              <a:t>AnyRef</a:t>
            </a:r>
            <a:r>
              <a:rPr lang="zh-CN" altLang="en-US" dirty="0"/>
              <a:t>的子类）</a:t>
            </a:r>
            <a:endParaRPr lang="en-US" altLang="zh-CN" dirty="0"/>
          </a:p>
          <a:p>
            <a:r>
              <a:rPr lang="en-US" altLang="zh-CN" dirty="0"/>
              <a:t>Nothing</a:t>
            </a:r>
            <a:r>
              <a:rPr lang="zh-CN" altLang="en-US" dirty="0"/>
              <a:t>（是所有类型的子类）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9505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>
                <a:solidFill>
                  <a:schemeClr val="accent1"/>
                </a:solidFill>
              </a:rPr>
              <a:t>Scala Programming</a:t>
            </a:r>
            <a:r>
              <a:rPr lang="zh-CN" altLang="en-US" sz="3600" dirty="0">
                <a:solidFill>
                  <a:schemeClr val="accent1"/>
                </a:solidFill>
              </a:rPr>
              <a:t>参考书籍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" y="1442085"/>
            <a:ext cx="4399915" cy="4790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885" y="1442085"/>
            <a:ext cx="4504690" cy="47904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044-</a:t>
            </a:r>
            <a:r>
              <a:rPr lang="zh-CN" altLang="en-US" sz="3200" dirty="0">
                <a:solidFill>
                  <a:schemeClr val="accent1"/>
                </a:solidFill>
              </a:rPr>
              <a:t>内容回顾与总结</a:t>
            </a:r>
            <a:r>
              <a:rPr lang="en-US" altLang="zh-CN" sz="3200" dirty="0">
                <a:solidFill>
                  <a:schemeClr val="accent1"/>
                </a:solidFill>
              </a:rPr>
              <a:t>-4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604645" y="2784475"/>
            <a:ext cx="80194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内容回顾与总结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045-Scala</a:t>
            </a:r>
            <a:r>
              <a:rPr lang="zh-CN" altLang="en-US" sz="3200" dirty="0">
                <a:solidFill>
                  <a:schemeClr val="accent1"/>
                </a:solidFill>
              </a:rPr>
              <a:t>中的特质（</a:t>
            </a:r>
            <a:r>
              <a:rPr lang="en-US" altLang="zh-CN" sz="3200" dirty="0">
                <a:solidFill>
                  <a:schemeClr val="accent1"/>
                </a:solidFill>
              </a:rPr>
              <a:t>Trait</a:t>
            </a:r>
            <a:r>
              <a:rPr lang="zh-CN" altLang="en-US" sz="3200" dirty="0">
                <a:solidFill>
                  <a:schemeClr val="accent1"/>
                </a:solidFill>
              </a:rPr>
              <a:t>）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不能同时继承多个类，但是可以混入多个</a:t>
            </a:r>
            <a:r>
              <a:rPr lang="en-US" altLang="zh-CN" dirty="0"/>
              <a:t>Trait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中的特质类似于</a:t>
            </a:r>
            <a:r>
              <a:rPr lang="en-US" altLang="zh-CN" dirty="0"/>
              <a:t>Java</a:t>
            </a:r>
            <a:r>
              <a:rPr lang="zh-CN" altLang="en-US" dirty="0"/>
              <a:t>中的接口，但是不同于接口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中特质的基本用法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046-Scala</a:t>
            </a:r>
            <a:r>
              <a:rPr lang="zh-CN" altLang="en-US" sz="3200" dirty="0">
                <a:solidFill>
                  <a:schemeClr val="accent1"/>
                </a:solidFill>
              </a:rPr>
              <a:t>中的瘦接口与胖接口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在</a:t>
            </a:r>
            <a:r>
              <a:rPr lang="en-US" altLang="zh-CN" dirty="0"/>
              <a:t>Scala Trait</a:t>
            </a:r>
            <a:r>
              <a:rPr lang="zh-CN" altLang="en-US" dirty="0"/>
              <a:t>中增加接口子类无需全部实现</a:t>
            </a:r>
            <a:endParaRPr lang="zh-CN" altLang="en-US" dirty="0"/>
          </a:p>
          <a:p>
            <a:r>
              <a:rPr lang="zh-CN" altLang="en-US" dirty="0"/>
              <a:t>瘦接口与胖接口的实战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047-Ordered </a:t>
            </a:r>
            <a:r>
              <a:rPr lang="zh-CN" altLang="en-US" sz="3200" dirty="0">
                <a:solidFill>
                  <a:schemeClr val="accent1"/>
                </a:solidFill>
              </a:rPr>
              <a:t>特质（</a:t>
            </a:r>
            <a:r>
              <a:rPr lang="en-US" altLang="zh-CN" sz="3200" dirty="0">
                <a:solidFill>
                  <a:schemeClr val="accent1"/>
                </a:solidFill>
              </a:rPr>
              <a:t>Trait</a:t>
            </a:r>
            <a:r>
              <a:rPr lang="zh-CN" altLang="en-US" sz="3200" dirty="0">
                <a:solidFill>
                  <a:schemeClr val="accent1"/>
                </a:solidFill>
              </a:rPr>
              <a:t>）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编写可比较大小的</a:t>
            </a:r>
            <a:r>
              <a:rPr lang="en-US" altLang="zh-CN" dirty="0"/>
              <a:t>class</a:t>
            </a:r>
            <a:endParaRPr lang="en-US" altLang="zh-CN" dirty="0"/>
          </a:p>
          <a:p>
            <a:r>
              <a:rPr lang="zh-CN" altLang="en-US" dirty="0"/>
              <a:t>混入</a:t>
            </a:r>
            <a:r>
              <a:rPr lang="en-US" altLang="zh-CN" dirty="0"/>
              <a:t>Ordered</a:t>
            </a:r>
            <a:r>
              <a:rPr lang="zh-CN" altLang="en-US" dirty="0"/>
              <a:t>特质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048-</a:t>
            </a:r>
            <a:r>
              <a:rPr lang="zh-CN" altLang="en-US" sz="3200" dirty="0">
                <a:solidFill>
                  <a:schemeClr val="accent1"/>
                </a:solidFill>
              </a:rPr>
              <a:t>带有特质（</a:t>
            </a:r>
            <a:r>
              <a:rPr lang="en-US" altLang="zh-CN" sz="3200" dirty="0">
                <a:solidFill>
                  <a:schemeClr val="accent1"/>
                </a:solidFill>
              </a:rPr>
              <a:t>Trait</a:t>
            </a:r>
            <a:r>
              <a:rPr lang="zh-CN" altLang="en-US" sz="3200" dirty="0">
                <a:solidFill>
                  <a:schemeClr val="accent1"/>
                </a:solidFill>
              </a:rPr>
              <a:t>）的对象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868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特质中的具体字段</a:t>
            </a:r>
            <a:endParaRPr lang="zh-CN" altLang="en-US" dirty="0"/>
          </a:p>
          <a:p>
            <a:r>
              <a:rPr lang="zh-CN" altLang="en-US" dirty="0"/>
              <a:t>特质中的抽象字段</a:t>
            </a:r>
            <a:endParaRPr lang="zh-CN" altLang="en-US" dirty="0"/>
          </a:p>
          <a:p>
            <a:r>
              <a:rPr lang="zh-CN" altLang="en-US" dirty="0"/>
              <a:t>带有特质的对象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049-</a:t>
            </a:r>
            <a:r>
              <a:rPr lang="zh-CN" altLang="en-US" sz="3200" dirty="0">
                <a:solidFill>
                  <a:schemeClr val="accent1"/>
                </a:solidFill>
              </a:rPr>
              <a:t>特质（</a:t>
            </a:r>
            <a:r>
              <a:rPr lang="en-US" altLang="zh-CN" sz="3200" dirty="0">
                <a:solidFill>
                  <a:schemeClr val="accent1"/>
                </a:solidFill>
              </a:rPr>
              <a:t>Trait</a:t>
            </a:r>
            <a:r>
              <a:rPr lang="zh-CN" altLang="en-US" sz="3200" dirty="0">
                <a:solidFill>
                  <a:schemeClr val="accent1"/>
                </a:solidFill>
              </a:rPr>
              <a:t>）作为可堆砌的改变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Trait</a:t>
            </a:r>
            <a:r>
              <a:rPr lang="zh-CN" altLang="en-US" dirty="0"/>
              <a:t>的更进一步用法</a:t>
            </a:r>
            <a:endParaRPr lang="zh-CN" altLang="en-US" dirty="0"/>
          </a:p>
          <a:p>
            <a:r>
              <a:rPr lang="en-US" altLang="zh-CN" dirty="0"/>
              <a:t>Trait</a:t>
            </a:r>
            <a:r>
              <a:rPr lang="zh-CN" altLang="en-US" dirty="0"/>
              <a:t>之间的</a:t>
            </a:r>
            <a:r>
              <a:rPr lang="en-US" altLang="zh-CN" dirty="0"/>
              <a:t>Super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050-</a:t>
            </a:r>
            <a:r>
              <a:rPr lang="zh-CN" altLang="en-US" sz="3200" dirty="0">
                <a:solidFill>
                  <a:schemeClr val="accent1"/>
                </a:solidFill>
              </a:rPr>
              <a:t>特质（</a:t>
            </a:r>
            <a:r>
              <a:rPr lang="en-US" altLang="zh-CN" sz="3200" dirty="0">
                <a:solidFill>
                  <a:schemeClr val="accent1"/>
                </a:solidFill>
              </a:rPr>
              <a:t>Trait</a:t>
            </a:r>
            <a:r>
              <a:rPr lang="zh-CN" altLang="en-US" sz="3200" dirty="0">
                <a:solidFill>
                  <a:schemeClr val="accent1"/>
                </a:solidFill>
              </a:rPr>
              <a:t>）的线性执行次序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对于多重继承而言，</a:t>
            </a:r>
            <a:r>
              <a:rPr lang="en-US" altLang="zh-CN" dirty="0"/>
              <a:t>super</a:t>
            </a:r>
            <a:r>
              <a:rPr lang="zh-CN" altLang="en-US" dirty="0"/>
              <a:t>的调用事先是确定好的</a:t>
            </a:r>
            <a:endParaRPr lang="zh-CN" altLang="en-US" dirty="0"/>
          </a:p>
          <a:p>
            <a:r>
              <a:rPr lang="zh-CN" altLang="en-US" dirty="0"/>
              <a:t>对于特质来讲，</a:t>
            </a:r>
            <a:r>
              <a:rPr lang="en-US" altLang="zh-CN" dirty="0"/>
              <a:t>super</a:t>
            </a:r>
            <a:r>
              <a:rPr lang="zh-CN" altLang="en-US" dirty="0"/>
              <a:t>的调用是混入了线性化决定的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051-Scala</a:t>
            </a:r>
            <a:r>
              <a:rPr lang="zh-CN" altLang="en-US" sz="3200" dirty="0">
                <a:solidFill>
                  <a:schemeClr val="accent1"/>
                </a:solidFill>
              </a:rPr>
              <a:t>中的包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采用了与</a:t>
            </a:r>
            <a:r>
              <a:rPr lang="en-US" altLang="zh-CN" dirty="0"/>
              <a:t>Java</a:t>
            </a:r>
            <a:r>
              <a:rPr lang="zh-CN" altLang="en-US" dirty="0"/>
              <a:t>平台完整的包机制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有两种包的表现形式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052-Scala</a:t>
            </a:r>
            <a:r>
              <a:rPr lang="zh-CN" altLang="en-US" sz="3200" dirty="0">
                <a:solidFill>
                  <a:schemeClr val="accent1"/>
                </a:solidFill>
              </a:rPr>
              <a:t>中包的引用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中包的引用也是通过关键字</a:t>
            </a:r>
            <a:r>
              <a:rPr lang="en-US" altLang="zh-CN" dirty="0"/>
              <a:t>import</a:t>
            </a:r>
            <a:endParaRPr lang="en-US" altLang="zh-CN" dirty="0"/>
          </a:p>
          <a:p>
            <a:r>
              <a:rPr lang="en-US" altLang="zh-CN" dirty="0"/>
              <a:t>Scala</a:t>
            </a:r>
            <a:r>
              <a:rPr lang="zh-CN" altLang="en-US" dirty="0"/>
              <a:t>的导入可以出现在任何地方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导入的选择器子句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导入时重命名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中的隐式引用（scala，</a:t>
            </a:r>
            <a:r>
              <a:rPr lang="en-US" altLang="zh-CN" dirty="0"/>
              <a:t>java.lang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053-Scala</a:t>
            </a:r>
            <a:r>
              <a:rPr lang="zh-CN" altLang="en-US" sz="3200" dirty="0">
                <a:solidFill>
                  <a:schemeClr val="accent1"/>
                </a:solidFill>
              </a:rPr>
              <a:t>中的访问修饰符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中对类，单例对象，特质的访问修饰基本上类似于</a:t>
            </a:r>
            <a:r>
              <a:rPr lang="en-US" altLang="zh-CN" dirty="0"/>
              <a:t>Java</a:t>
            </a:r>
            <a:endParaRPr lang="en-US" altLang="zh-CN" dirty="0"/>
          </a:p>
          <a:p>
            <a:r>
              <a:rPr lang="zh-CN" altLang="en-US" dirty="0"/>
              <a:t>默认为</a:t>
            </a:r>
            <a:r>
              <a:rPr lang="en-US" altLang="zh-CN" dirty="0"/>
              <a:t>public</a:t>
            </a:r>
            <a:r>
              <a:rPr lang="zh-CN" altLang="en-US" dirty="0"/>
              <a:t>，当然还提供了</a:t>
            </a:r>
            <a:r>
              <a:rPr lang="en-US" altLang="zh-CN" dirty="0"/>
              <a:t>private</a:t>
            </a:r>
            <a:r>
              <a:rPr lang="zh-CN" altLang="en-US" dirty="0"/>
              <a:t>以及</a:t>
            </a:r>
            <a:r>
              <a:rPr lang="en-US" altLang="zh-CN" dirty="0"/>
              <a:t>protected</a:t>
            </a:r>
            <a:endParaRPr lang="en-US" altLang="zh-CN" dirty="0"/>
          </a:p>
          <a:p>
            <a:r>
              <a:rPr lang="en-US" altLang="zh-CN" dirty="0"/>
              <a:t>Scala</a:t>
            </a:r>
            <a:r>
              <a:rPr lang="zh-CN" altLang="en-US" dirty="0"/>
              <a:t>中还提供了对包（命名空间）的访问修饰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001-Scala</a:t>
            </a:r>
            <a:r>
              <a:rPr lang="zh-CN" altLang="en-US" sz="3600" dirty="0">
                <a:solidFill>
                  <a:schemeClr val="accent1"/>
                </a:solidFill>
              </a:rPr>
              <a:t>入门，开发环境搭建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43954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Scala: http://www.scala-lang.org/</a:t>
            </a:r>
            <a:endParaRPr lang="en-US" altLang="zh-CN" dirty="0"/>
          </a:p>
          <a:p>
            <a:r>
              <a:rPr lang="en-US" altLang="zh-CN" dirty="0"/>
              <a:t>JDK(1.8): http://www.oracle.com/technetwork/java/javase/downloads/jdk8-downloads-2133151.html</a:t>
            </a:r>
            <a:endParaRPr lang="en-US" altLang="zh-CN" dirty="0"/>
          </a:p>
          <a:p>
            <a:r>
              <a:rPr lang="en-US" altLang="zh-CN" dirty="0"/>
              <a:t>Intellij Idea: https://www.jetbrains.com/idea/</a:t>
            </a:r>
            <a:endParaRPr lang="en-US" altLang="zh-CN" dirty="0"/>
          </a:p>
          <a:p>
            <a:r>
              <a:rPr lang="en-US" altLang="zh-CN" dirty="0"/>
              <a:t>Scala plugins for Intellij: Scala</a:t>
            </a:r>
            <a:endParaRPr lang="en-US" altLang="zh-CN" dirty="0"/>
          </a:p>
          <a:p>
            <a:r>
              <a:rPr lang="en-US" altLang="zh-CN" dirty="0"/>
              <a:t>Configure the environments for scala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054-Scala</a:t>
            </a:r>
            <a:r>
              <a:rPr lang="zh-CN" altLang="en-US" sz="3200" dirty="0">
                <a:solidFill>
                  <a:schemeClr val="accent1"/>
                </a:solidFill>
              </a:rPr>
              <a:t>中的包对象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dirty="0"/>
              <a:t>https://www.artima.com/scalazine/articles/package_objects.html</a:t>
            </a:r>
            <a:endParaRPr dirty="0"/>
          </a:p>
          <a:p>
            <a:r>
              <a:rPr lang="zh-CN" dirty="0"/>
              <a:t>在</a:t>
            </a:r>
            <a:r>
              <a:rPr lang="en-US" altLang="zh-CN" dirty="0"/>
              <a:t>Scala2.8</a:t>
            </a:r>
            <a:r>
              <a:rPr lang="zh-CN" altLang="en-US" dirty="0"/>
              <a:t>版本以前在包（</a:t>
            </a:r>
            <a:r>
              <a:rPr lang="en-US" altLang="zh-CN" dirty="0"/>
              <a:t>package</a:t>
            </a:r>
            <a:r>
              <a:rPr lang="zh-CN" altLang="en-US" dirty="0"/>
              <a:t>）中只能存放</a:t>
            </a:r>
            <a:r>
              <a:rPr lang="en-US" altLang="zh-CN" dirty="0"/>
              <a:t>class</a:t>
            </a:r>
            <a:r>
              <a:rPr lang="zh-CN" altLang="en-US" dirty="0"/>
              <a:t>，</a:t>
            </a:r>
            <a:r>
              <a:rPr lang="en-US" altLang="zh-CN" dirty="0"/>
              <a:t>trait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Scala2.8</a:t>
            </a:r>
            <a:r>
              <a:rPr lang="zh-CN" altLang="en-US" dirty="0"/>
              <a:t>版本以后可以在包中存放 属性以及方法</a:t>
            </a:r>
            <a:endParaRPr lang="zh-CN" altLang="en-US" dirty="0"/>
          </a:p>
          <a:p>
            <a:r>
              <a:rPr lang="en-US" altLang="zh-CN" dirty="0"/>
              <a:t>common</a:t>
            </a:r>
            <a:endParaRPr lang="en-US" altLang="zh-CN" dirty="0"/>
          </a:p>
          <a:p>
            <a:r>
              <a:rPr lang="en-US" altLang="zh-CN" dirty="0"/>
              <a:t>service</a:t>
            </a:r>
            <a:endParaRPr lang="en-US" altLang="zh-CN" dirty="0"/>
          </a:p>
          <a:p>
            <a:r>
              <a:rPr lang="en-US" altLang="zh-CN" dirty="0"/>
              <a:t>concurrent</a:t>
            </a:r>
            <a:endParaRPr lang="en-US" altLang="zh-CN" dirty="0"/>
          </a:p>
          <a:p>
            <a:r>
              <a:rPr lang="en-US" altLang="zh-CN" dirty="0"/>
              <a:t>process</a:t>
            </a:r>
            <a:endParaRPr lang="en-US" altLang="zh-CN" dirty="0"/>
          </a:p>
          <a:p>
            <a:r>
              <a:rPr lang="en-US" altLang="zh-CN" dirty="0"/>
              <a:t>exception</a:t>
            </a:r>
            <a:endParaRPr lang="en-US" altLang="zh-CN" dirty="0"/>
          </a:p>
          <a:p>
            <a:r>
              <a:rPr lang="en-US" altLang="zh-CN" dirty="0"/>
              <a:t>utils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  <a:sym typeface="+mn-ea"/>
              </a:rPr>
              <a:t>055-</a:t>
            </a:r>
            <a:r>
              <a:rPr lang="zh-CN" altLang="en-US" sz="3200" dirty="0">
                <a:solidFill>
                  <a:schemeClr val="accent1"/>
                </a:solidFill>
                <a:sym typeface="+mn-ea"/>
              </a:rPr>
              <a:t>内容回顾与总结</a:t>
            </a:r>
            <a:r>
              <a:rPr lang="en-US" altLang="zh-CN" sz="3200" dirty="0">
                <a:solidFill>
                  <a:schemeClr val="accent1"/>
                </a:solidFill>
                <a:sym typeface="+mn-ea"/>
              </a:rPr>
              <a:t>-5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604645" y="2784475"/>
            <a:ext cx="80194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内容回顾与总结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056-Scala</a:t>
            </a:r>
            <a:r>
              <a:rPr lang="zh-CN" altLang="en-US" sz="3200" dirty="0">
                <a:solidFill>
                  <a:schemeClr val="accent1"/>
                </a:solidFill>
              </a:rPr>
              <a:t>中的模式匹配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774190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dirty="0"/>
              <a:t>简单的模式匹配</a:t>
            </a:r>
            <a:endParaRPr lang="zh-CN" dirty="0"/>
          </a:p>
          <a:p>
            <a:r>
              <a:rPr lang="zh-CN" dirty="0"/>
              <a:t>值，类型，变量的模式匹配</a:t>
            </a:r>
            <a:endParaRPr lang="zh-CN" dirty="0"/>
          </a:p>
          <a:p>
            <a:r>
              <a:rPr lang="zh-CN" dirty="0"/>
              <a:t>模式匹配的一些规则</a:t>
            </a:r>
            <a:endParaRPr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057-Scala</a:t>
            </a:r>
            <a:r>
              <a:rPr lang="zh-CN" altLang="en-US" sz="3200" dirty="0">
                <a:solidFill>
                  <a:schemeClr val="accent1"/>
                </a:solidFill>
              </a:rPr>
              <a:t>中的模式匹配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dirty="0"/>
              <a:t>模式匹配在</a:t>
            </a:r>
            <a:r>
              <a:rPr lang="en-US" altLang="zh-CN" dirty="0"/>
              <a:t>Seq</a:t>
            </a:r>
            <a:r>
              <a:rPr lang="zh-CN" altLang="en-US" dirty="0"/>
              <a:t>中的应用</a:t>
            </a:r>
            <a:endParaRPr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058-Scala</a:t>
            </a:r>
            <a:r>
              <a:rPr lang="zh-CN" altLang="en-US" sz="3200" dirty="0">
                <a:solidFill>
                  <a:schemeClr val="accent1"/>
                </a:solidFill>
              </a:rPr>
              <a:t>中的模式匹配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dirty="0"/>
              <a:t>模式匹配在</a:t>
            </a:r>
            <a:r>
              <a:rPr lang="en-US" altLang="zh-CN" dirty="0"/>
              <a:t>Tuple</a:t>
            </a:r>
            <a:r>
              <a:rPr lang="zh-CN" altLang="en-US" dirty="0"/>
              <a:t>中的应用</a:t>
            </a:r>
            <a:endParaRPr lang="zh-CN" altLang="en-US" dirty="0"/>
          </a:p>
          <a:p>
            <a:r>
              <a:rPr lang="zh-CN" altLang="en-US" dirty="0"/>
              <a:t>模式匹配的Guards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059-Scala</a:t>
            </a:r>
            <a:r>
              <a:rPr lang="zh-CN" altLang="en-US" sz="3200" dirty="0">
                <a:solidFill>
                  <a:schemeClr val="accent1"/>
                </a:solidFill>
              </a:rPr>
              <a:t>中的模式匹配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模式匹配在数组中的使用</a:t>
            </a:r>
            <a:endParaRPr lang="zh-CN" altLang="en-US" dirty="0"/>
          </a:p>
          <a:p>
            <a:r>
              <a:rPr lang="zh-CN" altLang="en-US" dirty="0"/>
              <a:t>变量声明中的模式</a:t>
            </a:r>
            <a:endParaRPr lang="zh-CN" alt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表达式中的模式</a:t>
            </a:r>
            <a:endParaRPr lang="zh-CN" altLang="en-US" dirty="0"/>
          </a:p>
          <a:p>
            <a:r>
              <a:rPr lang="en-US" altLang="zh-CN" dirty="0"/>
              <a:t>Java</a:t>
            </a:r>
            <a:r>
              <a:rPr lang="zh-CN" altLang="en-US" dirty="0"/>
              <a:t>的</a:t>
            </a:r>
            <a:r>
              <a:rPr lang="en-US" altLang="zh-CN" dirty="0"/>
              <a:t>Collection</a:t>
            </a:r>
            <a:r>
              <a:rPr lang="zh-CN" altLang="en-US" dirty="0"/>
              <a:t>在</a:t>
            </a:r>
            <a:r>
              <a:rPr lang="en-US" altLang="zh-CN" dirty="0"/>
              <a:t>Scala</a:t>
            </a:r>
            <a:r>
              <a:rPr lang="zh-CN" altLang="en-US" dirty="0"/>
              <a:t>中的使用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060-Scala</a:t>
            </a:r>
            <a:r>
              <a:rPr lang="zh-CN" altLang="en-US" sz="3200" dirty="0">
                <a:solidFill>
                  <a:schemeClr val="accent1"/>
                </a:solidFill>
              </a:rPr>
              <a:t>中的</a:t>
            </a:r>
            <a:r>
              <a:rPr lang="en-US" altLang="zh-CN" sz="3200" dirty="0">
                <a:solidFill>
                  <a:schemeClr val="accent1"/>
                </a:solidFill>
              </a:rPr>
              <a:t>Case Classes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case classes</a:t>
            </a:r>
            <a:r>
              <a:rPr lang="zh-CN" altLang="en-US" dirty="0"/>
              <a:t>的语法</a:t>
            </a:r>
            <a:endParaRPr lang="zh-CN" altLang="en-US" dirty="0"/>
          </a:p>
          <a:p>
            <a:r>
              <a:rPr lang="en-US" altLang="zh-CN" dirty="0"/>
              <a:t>case classes</a:t>
            </a:r>
            <a:r>
              <a:rPr lang="zh-CN" altLang="en-US" dirty="0"/>
              <a:t>的特点</a:t>
            </a:r>
            <a:endParaRPr 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061-Scala</a:t>
            </a:r>
            <a:r>
              <a:rPr lang="zh-CN" altLang="en-US" sz="3200" dirty="0">
                <a:solidFill>
                  <a:schemeClr val="accent1"/>
                </a:solidFill>
              </a:rPr>
              <a:t>中的密封类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Sealed</a:t>
            </a:r>
            <a:r>
              <a:rPr lang="zh-CN" altLang="en-US" dirty="0"/>
              <a:t>类的写法</a:t>
            </a:r>
            <a:endParaRPr lang="zh-CN" altLang="en-US" dirty="0"/>
          </a:p>
          <a:p>
            <a:r>
              <a:rPr lang="en-US" altLang="zh-CN" dirty="0"/>
              <a:t>Sealed</a:t>
            </a:r>
            <a:r>
              <a:rPr lang="zh-CN" altLang="en-US" dirty="0"/>
              <a:t>类的特性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062-Scala</a:t>
            </a:r>
            <a:r>
              <a:rPr lang="zh-CN" altLang="en-US" sz="3200" dirty="0">
                <a:solidFill>
                  <a:schemeClr val="accent1"/>
                </a:solidFill>
              </a:rPr>
              <a:t>中的</a:t>
            </a:r>
            <a:r>
              <a:rPr lang="en-US" altLang="zh-CN" sz="3200" dirty="0">
                <a:solidFill>
                  <a:schemeClr val="accent1"/>
                </a:solidFill>
              </a:rPr>
              <a:t>Option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中的</a:t>
            </a:r>
            <a:r>
              <a:rPr lang="en-US" altLang="zh-CN" dirty="0"/>
              <a:t>Option</a:t>
            </a:r>
            <a:r>
              <a:rPr lang="zh-CN" altLang="en-US" dirty="0"/>
              <a:t>的用法（</a:t>
            </a:r>
            <a:r>
              <a:rPr lang="en-US" altLang="zh-CN" dirty="0"/>
              <a:t>option</a:t>
            </a:r>
            <a:r>
              <a:rPr lang="zh-CN" altLang="en-US" dirty="0"/>
              <a:t>是一个</a:t>
            </a:r>
            <a:r>
              <a:rPr lang="en-US" altLang="zh-CN" dirty="0"/>
              <a:t>sealed</a:t>
            </a:r>
            <a:r>
              <a:rPr lang="zh-CN" altLang="en-US" dirty="0"/>
              <a:t>的</a:t>
            </a:r>
            <a:r>
              <a:rPr lang="en-US" altLang="zh-CN" dirty="0"/>
              <a:t>class</a:t>
            </a:r>
            <a:r>
              <a:rPr lang="zh-CN" altLang="en-US" dirty="0"/>
              <a:t>）</a:t>
            </a:r>
            <a:endParaRPr lang="zh-CN" altLang="en-US" dirty="0"/>
          </a:p>
          <a:p>
            <a:r>
              <a:rPr lang="en-US" altLang="zh-CN" dirty="0"/>
              <a:t>Some</a:t>
            </a:r>
            <a:endParaRPr lang="en-US" altLang="zh-CN" dirty="0"/>
          </a:p>
          <a:p>
            <a:r>
              <a:rPr lang="en-US" altLang="zh-CN" dirty="0"/>
              <a:t>None</a:t>
            </a:r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063-Scala</a:t>
            </a:r>
            <a:r>
              <a:rPr lang="zh-CN" altLang="en-US" sz="3200" dirty="0">
                <a:solidFill>
                  <a:schemeClr val="accent1"/>
                </a:solidFill>
              </a:rPr>
              <a:t>中的偏函数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偏函数（</a:t>
            </a:r>
            <a:r>
              <a:rPr lang="en-US" altLang="zh-CN" dirty="0"/>
              <a:t>Partial Function</a:t>
            </a:r>
            <a:r>
              <a:rPr lang="zh-CN" altLang="en-US" dirty="0"/>
              <a:t>）的语法</a:t>
            </a:r>
            <a:endParaRPr lang="zh-CN" altLang="en-US" dirty="0"/>
          </a:p>
          <a:p>
            <a:r>
              <a:rPr lang="zh-CN" altLang="en-US" dirty="0"/>
              <a:t>偏函数的用法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https://alvinalexander.com/scala/how-to-define-use-partial-functions-in-scala-syntax-examples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002-scala</a:t>
            </a:r>
            <a:r>
              <a:rPr lang="zh-CN" altLang="en-US" sz="3600" dirty="0">
                <a:solidFill>
                  <a:schemeClr val="accent1"/>
                </a:solidFill>
              </a:rPr>
              <a:t>脚本</a:t>
            </a:r>
            <a:r>
              <a:rPr lang="en-US" altLang="zh-CN" sz="3600" dirty="0">
                <a:solidFill>
                  <a:schemeClr val="accent1"/>
                </a:solidFill>
              </a:rPr>
              <a:t>,while,if,foreach,for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439547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 </a:t>
            </a:r>
            <a:r>
              <a:rPr lang="zh-CN" altLang="en-US" dirty="0"/>
              <a:t>脚本简单练习</a:t>
            </a:r>
            <a:endParaRPr lang="zh-CN" altLang="en-US" dirty="0"/>
          </a:p>
          <a:p>
            <a:r>
              <a:rPr lang="en-US" altLang="zh-CN" dirty="0"/>
              <a:t>while</a:t>
            </a:r>
            <a:endParaRPr lang="en-US" altLang="zh-CN" dirty="0"/>
          </a:p>
          <a:p>
            <a:r>
              <a:rPr lang="en-US" altLang="zh-CN" dirty="0"/>
              <a:t>if</a:t>
            </a:r>
            <a:endParaRPr lang="en-US" altLang="zh-CN" dirty="0"/>
          </a:p>
          <a:p>
            <a:r>
              <a:rPr lang="en-US" altLang="zh-CN" dirty="0"/>
              <a:t>for</a:t>
            </a:r>
            <a:endParaRPr lang="en-US" altLang="zh-CN" dirty="0"/>
          </a:p>
          <a:p>
            <a:r>
              <a:rPr lang="en-US" altLang="zh-CN" dirty="0"/>
              <a:t>foreach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064-Scala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参数类型之泛型以及界定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泛型类</a:t>
            </a:r>
            <a:endParaRPr lang="zh-CN" altLang="en-US" dirty="0"/>
          </a:p>
          <a:p>
            <a:r>
              <a:rPr lang="zh-CN" altLang="en-US" dirty="0"/>
              <a:t>泛型函数</a:t>
            </a:r>
            <a:endParaRPr lang="zh-CN" altLang="en-US" dirty="0"/>
          </a:p>
          <a:p>
            <a:r>
              <a:rPr lang="zh-CN" altLang="en-US" dirty="0"/>
              <a:t>类型变量界定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065-Scala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参数类型之视图以及上下文界定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视图界定（视图界定已经被失效掉了，建议采用参数隐式转换）</a:t>
            </a:r>
            <a:endParaRPr lang="zh-CN" altLang="en-US" dirty="0"/>
          </a:p>
          <a:p>
            <a:r>
              <a:rPr lang="zh-CN" altLang="en-US" dirty="0"/>
              <a:t>上下文界定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066-Scala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</a:t>
            </a:r>
            <a:r>
              <a:rPr lang="en-US" altLang="zh-CN" sz="3200" dirty="0">
                <a:solidFill>
                  <a:schemeClr val="accent1"/>
                </a:solidFill>
              </a:rPr>
              <a:t>Manifest</a:t>
            </a:r>
            <a:r>
              <a:rPr lang="zh-CN" altLang="en-US" sz="3200" dirty="0">
                <a:solidFill>
                  <a:schemeClr val="accent1"/>
                </a:solidFill>
              </a:rPr>
              <a:t>上下文界定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Manifest</a:t>
            </a:r>
            <a:r>
              <a:rPr lang="zh-CN" altLang="en-US" dirty="0"/>
              <a:t>上下文界定</a:t>
            </a:r>
            <a:endParaRPr lang="en-US" altLang="zh-CN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067-Scala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参数类型之多重界定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上界定，下界定 T1 &gt;: C, T2 &lt;: T</a:t>
            </a:r>
            <a:endParaRPr lang="zh-CN" altLang="en-US" dirty="0"/>
          </a:p>
          <a:p>
            <a:r>
              <a:rPr lang="zh-CN" altLang="en-US" dirty="0"/>
              <a:t>类型变量的上界和下界 X &gt;: C &lt;: T</a:t>
            </a:r>
            <a:endParaRPr lang="zh-CN" altLang="en-US" dirty="0"/>
          </a:p>
          <a:p>
            <a:r>
              <a:rPr lang="zh-CN" altLang="en-US" dirty="0"/>
              <a:t>多个视图的界定 T &lt;% Comparable[T] &lt;% Serializable</a:t>
            </a:r>
            <a:endParaRPr lang="zh-CN" altLang="en-US" dirty="0"/>
          </a:p>
          <a:p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068-Scala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参数类型之协变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协变表示子类转父类，比如子类型给以赋给父类型</a:t>
            </a:r>
            <a:endParaRPr lang="zh-CN" altLang="en-US" dirty="0"/>
          </a:p>
          <a:p>
            <a:r>
              <a:rPr lang="zh-CN" altLang="en-US" dirty="0"/>
              <a:t>上界定下界定与</a:t>
            </a:r>
            <a:r>
              <a:rPr lang="en-US" altLang="zh-CN" dirty="0"/>
              <a:t>Java</a:t>
            </a:r>
            <a:r>
              <a:rPr lang="zh-CN" altLang="en-US" dirty="0"/>
              <a:t>的对比</a:t>
            </a:r>
            <a:endParaRPr lang="zh-CN" altLang="en-US" dirty="0"/>
          </a:p>
          <a:p>
            <a:r>
              <a:rPr lang="zh-CN" altLang="en-US" dirty="0"/>
              <a:t>协变与</a:t>
            </a:r>
            <a:r>
              <a:rPr lang="en-US" altLang="zh-CN" dirty="0"/>
              <a:t>Java</a:t>
            </a:r>
            <a:r>
              <a:rPr lang="zh-CN" altLang="en-US" dirty="0"/>
              <a:t>的对比学习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069-Scala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参数类型之逆变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逆变表示父类转子类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逆</a:t>
            </a:r>
            <a:r>
              <a:rPr lang="zh-CN" altLang="en-US" dirty="0"/>
              <a:t>变与</a:t>
            </a:r>
            <a:r>
              <a:rPr lang="en-US" altLang="zh-CN" dirty="0"/>
              <a:t>Java</a:t>
            </a:r>
            <a:r>
              <a:rPr lang="zh-CN" altLang="en-US" dirty="0"/>
              <a:t>的对比学习</a:t>
            </a:r>
            <a:endParaRPr lang="zh-CN" altLang="en-US" dirty="0"/>
          </a:p>
          <a:p>
            <a:r>
              <a:rPr lang="zh-CN" altLang="en-US" dirty="0"/>
              <a:t>逆变，也是Scala中一种比较特殊的功能，它也完美的解决了在Java中泛型的一大缺憾。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070-Scala</a:t>
            </a:r>
            <a:r>
              <a:rPr lang="zh-CN" altLang="en-US" sz="3200" dirty="0">
                <a:solidFill>
                  <a:schemeClr val="accent1"/>
                </a:solidFill>
              </a:rPr>
              <a:t>参数类型之对象泛型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38835" y="1688465"/>
            <a:ext cx="10856595" cy="4045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Scala</a:t>
            </a:r>
            <a:r>
              <a:rPr lang="zh-CN" altLang="en-US" dirty="0"/>
              <a:t>中对象不能泛型化</a:t>
            </a:r>
            <a:endParaRPr lang="zh-CN" altLang="en-US" dirty="0"/>
          </a:p>
          <a:p>
            <a:r>
              <a:rPr lang="en-US" altLang="zh-CN" dirty="0"/>
              <a:t>Scala</a:t>
            </a:r>
            <a:r>
              <a:rPr lang="zh-CN" altLang="en-US" dirty="0"/>
              <a:t>中的类型通配符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70382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071-</a:t>
            </a:r>
            <a:r>
              <a:rPr lang="zh-CN" altLang="en-US" sz="3200" dirty="0">
                <a:solidFill>
                  <a:schemeClr val="accent1"/>
                </a:solidFill>
                <a:sym typeface="+mn-ea"/>
              </a:rPr>
              <a:t>内容回顾与总结</a:t>
            </a:r>
            <a:r>
              <a:rPr lang="en-US" altLang="zh-CN" sz="3200" dirty="0">
                <a:solidFill>
                  <a:schemeClr val="accent1"/>
                </a:solidFill>
                <a:sym typeface="+mn-ea"/>
              </a:rPr>
              <a:t>-6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604645" y="2784475"/>
            <a:ext cx="80194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内容回顾与总结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1"/>
            </p:custDataLst>
          </p:nvPr>
        </p:nvSpPr>
        <p:spPr>
          <a:xfrm rot="3131087" flipV="1">
            <a:off x="4527903" y="299941"/>
            <a:ext cx="3558449" cy="4475042"/>
          </a:xfrm>
          <a:custGeom>
            <a:avLst/>
            <a:gdLst>
              <a:gd name="connsiteX0" fmla="*/ 1588293 w 3925991"/>
              <a:gd name="connsiteY0" fmla="*/ 2290541 h 4937492"/>
              <a:gd name="connsiteX1" fmla="*/ 2063727 w 3925991"/>
              <a:gd name="connsiteY1" fmla="*/ 1821287 h 4937492"/>
              <a:gd name="connsiteX2" fmla="*/ 2189212 w 3925991"/>
              <a:gd name="connsiteY2" fmla="*/ 2081910 h 4937492"/>
              <a:gd name="connsiteX3" fmla="*/ 1526366 w 3925991"/>
              <a:gd name="connsiteY3" fmla="*/ 2351663 h 4937492"/>
              <a:gd name="connsiteX4" fmla="*/ 1573848 w 3925991"/>
              <a:gd name="connsiteY4" fmla="*/ 2304798 h 4937492"/>
              <a:gd name="connsiteX5" fmla="*/ 2654669 w 3925991"/>
              <a:gd name="connsiteY5" fmla="*/ 2121927 h 4937492"/>
              <a:gd name="connsiteX6" fmla="*/ 2607219 w 3925991"/>
              <a:gd name="connsiteY6" fmla="*/ 1936784 h 4937492"/>
              <a:gd name="connsiteX7" fmla="*/ 2413412 w 3925991"/>
              <a:gd name="connsiteY7" fmla="*/ 2004071 h 4937492"/>
              <a:gd name="connsiteX8" fmla="*/ 2124688 w 3925991"/>
              <a:gd name="connsiteY8" fmla="*/ 1761118 h 4937492"/>
              <a:gd name="connsiteX9" fmla="*/ 2347705 w 3925991"/>
              <a:gd name="connsiteY9" fmla="*/ 1540999 h 4937492"/>
              <a:gd name="connsiteX10" fmla="*/ 2119430 w 3925991"/>
              <a:gd name="connsiteY10" fmla="*/ 1361689 h 4937492"/>
              <a:gd name="connsiteX11" fmla="*/ 1556336 w 3925991"/>
              <a:gd name="connsiteY11" fmla="*/ 2301636 h 4937492"/>
              <a:gd name="connsiteX12" fmla="*/ 1521924 w 3925991"/>
              <a:gd name="connsiteY12" fmla="*/ 2313583 h 4937492"/>
              <a:gd name="connsiteX13" fmla="*/ 1552253 w 3925991"/>
              <a:gd name="connsiteY13" fmla="*/ 2308452 h 4937492"/>
              <a:gd name="connsiteX14" fmla="*/ 0 w 3925991"/>
              <a:gd name="connsiteY14" fmla="*/ 534139 h 4937492"/>
              <a:gd name="connsiteX15" fmla="*/ 748392 w 3925991"/>
              <a:gd name="connsiteY15" fmla="*/ 1253112 h 4937492"/>
              <a:gd name="connsiteX16" fmla="*/ 430781 w 3925991"/>
              <a:gd name="connsiteY16" fmla="*/ 691321 h 4937492"/>
              <a:gd name="connsiteX17" fmla="*/ 1327878 w 3925991"/>
              <a:gd name="connsiteY17" fmla="*/ 298905 h 4937492"/>
              <a:gd name="connsiteX18" fmla="*/ 1138066 w 3925991"/>
              <a:gd name="connsiteY18" fmla="*/ 0 h 4937492"/>
              <a:gd name="connsiteX19" fmla="*/ 403558 w 3925991"/>
              <a:gd name="connsiteY19" fmla="*/ 643170 h 4937492"/>
              <a:gd name="connsiteX20" fmla="*/ 237644 w 3925991"/>
              <a:gd name="connsiteY20" fmla="*/ 349702 h 4937492"/>
              <a:gd name="connsiteX21" fmla="*/ 3259808 w 3925991"/>
              <a:gd name="connsiteY21" fmla="*/ 4769533 h 4937492"/>
              <a:gd name="connsiteX22" fmla="*/ 3326451 w 3925991"/>
              <a:gd name="connsiteY22" fmla="*/ 4769533 h 4937492"/>
              <a:gd name="connsiteX23" fmla="*/ 3259808 w 3925991"/>
              <a:gd name="connsiteY23" fmla="*/ 4546311 h 4937492"/>
              <a:gd name="connsiteX24" fmla="*/ 715016 w 3925991"/>
              <a:gd name="connsiteY24" fmla="*/ 1545812 h 4937492"/>
              <a:gd name="connsiteX25" fmla="*/ 1224662 w 3925991"/>
              <a:gd name="connsiteY25" fmla="*/ 1228640 h 4937492"/>
              <a:gd name="connsiteX26" fmla="*/ 1553185 w 3925991"/>
              <a:gd name="connsiteY26" fmla="*/ 1505082 h 4937492"/>
              <a:gd name="connsiteX27" fmla="*/ 985860 w 3925991"/>
              <a:gd name="connsiteY27" fmla="*/ 1875541 h 4937492"/>
              <a:gd name="connsiteX28" fmla="*/ 1114162 w 3925991"/>
              <a:gd name="connsiteY28" fmla="*/ 2040856 h 4937492"/>
              <a:gd name="connsiteX29" fmla="*/ 1629252 w 3925991"/>
              <a:gd name="connsiteY29" fmla="*/ 1569091 h 4937492"/>
              <a:gd name="connsiteX30" fmla="*/ 1629945 w 3925991"/>
              <a:gd name="connsiteY30" fmla="*/ 1569674 h 4937492"/>
              <a:gd name="connsiteX31" fmla="*/ 1629538 w 3925991"/>
              <a:gd name="connsiteY31" fmla="*/ 1568829 h 4937492"/>
              <a:gd name="connsiteX32" fmla="*/ 2061669 w 3925991"/>
              <a:gd name="connsiteY32" fmla="*/ 1173046 h 4937492"/>
              <a:gd name="connsiteX33" fmla="*/ 1587923 w 3925991"/>
              <a:gd name="connsiteY33" fmla="*/ 1482398 h 4937492"/>
              <a:gd name="connsiteX34" fmla="*/ 1410160 w 3925991"/>
              <a:gd name="connsiteY34" fmla="*/ 1113198 h 4937492"/>
              <a:gd name="connsiteX35" fmla="*/ 1808084 w 3925991"/>
              <a:gd name="connsiteY35" fmla="*/ 865554 h 4937492"/>
              <a:gd name="connsiteX36" fmla="*/ 1645264 w 3925991"/>
              <a:gd name="connsiteY36" fmla="*/ 655764 h 4937492"/>
              <a:gd name="connsiteX37" fmla="*/ 2756171 w 3925991"/>
              <a:gd name="connsiteY37" fmla="*/ 4212531 h 4937492"/>
              <a:gd name="connsiteX38" fmla="*/ 3140506 w 3925991"/>
              <a:gd name="connsiteY38" fmla="*/ 3905777 h 4937492"/>
              <a:gd name="connsiteX39" fmla="*/ 3176620 w 3925991"/>
              <a:gd name="connsiteY39" fmla="*/ 4432247 h 4937492"/>
              <a:gd name="connsiteX40" fmla="*/ 3380443 w 3925991"/>
              <a:gd name="connsiteY40" fmla="*/ 3809456 h 4937492"/>
              <a:gd name="connsiteX41" fmla="*/ 3925991 w 3925991"/>
              <a:gd name="connsiteY41" fmla="*/ 3818061 h 4937492"/>
              <a:gd name="connsiteX42" fmla="*/ 3879334 w 3925991"/>
              <a:gd name="connsiteY42" fmla="*/ 3556633 h 4937492"/>
              <a:gd name="connsiteX43" fmla="*/ 3339029 w 3925991"/>
              <a:gd name="connsiteY43" fmla="*/ 3765576 h 4937492"/>
              <a:gd name="connsiteX44" fmla="*/ 3319251 w 3925991"/>
              <a:gd name="connsiteY44" fmla="*/ 3763113 h 4937492"/>
              <a:gd name="connsiteX45" fmla="*/ 3766016 w 3925991"/>
              <a:gd name="connsiteY45" fmla="*/ 3406530 h 4937492"/>
              <a:gd name="connsiteX46" fmla="*/ 3517889 w 3925991"/>
              <a:gd name="connsiteY46" fmla="*/ 3168879 h 4937492"/>
              <a:gd name="connsiteX47" fmla="*/ 1894465 w 3925991"/>
              <a:gd name="connsiteY47" fmla="*/ 3132813 h 4937492"/>
              <a:gd name="connsiteX48" fmla="*/ 1926278 w 3925991"/>
              <a:gd name="connsiteY48" fmla="*/ 3130130 h 4937492"/>
              <a:gd name="connsiteX49" fmla="*/ 1911336 w 3925991"/>
              <a:gd name="connsiteY49" fmla="*/ 3147018 h 4937492"/>
              <a:gd name="connsiteX50" fmla="*/ 1935017 w 3925991"/>
              <a:gd name="connsiteY50" fmla="*/ 3129393 h 4937492"/>
              <a:gd name="connsiteX51" fmla="*/ 2934976 w 3925991"/>
              <a:gd name="connsiteY51" fmla="*/ 3045067 h 4937492"/>
              <a:gd name="connsiteX52" fmla="*/ 2323478 w 3925991"/>
              <a:gd name="connsiteY52" fmla="*/ 3627121 h 4937492"/>
              <a:gd name="connsiteX53" fmla="*/ 3302960 w 3925991"/>
              <a:gd name="connsiteY53" fmla="*/ 3014035 h 4937492"/>
              <a:gd name="connsiteX54" fmla="*/ 3327171 w 3925991"/>
              <a:gd name="connsiteY54" fmla="*/ 3011993 h 4937492"/>
              <a:gd name="connsiteX55" fmla="*/ 3325066 w 3925991"/>
              <a:gd name="connsiteY55" fmla="*/ 3000198 h 4937492"/>
              <a:gd name="connsiteX56" fmla="*/ 3414494 w 3925991"/>
              <a:gd name="connsiteY56" fmla="*/ 2944223 h 4937492"/>
              <a:gd name="connsiteX57" fmla="*/ 3285386 w 3925991"/>
              <a:gd name="connsiteY57" fmla="*/ 2777869 h 4937492"/>
              <a:gd name="connsiteX58" fmla="*/ 3280513 w 3925991"/>
              <a:gd name="connsiteY58" fmla="*/ 2750563 h 4937492"/>
              <a:gd name="connsiteX59" fmla="*/ 3267071 w 3925991"/>
              <a:gd name="connsiteY59" fmla="*/ 2754270 h 4937492"/>
              <a:gd name="connsiteX60" fmla="*/ 3255775 w 3925991"/>
              <a:gd name="connsiteY60" fmla="*/ 2739715 h 4937492"/>
              <a:gd name="connsiteX61" fmla="*/ 3229637 w 3925991"/>
              <a:gd name="connsiteY61" fmla="*/ 2764594 h 4937492"/>
              <a:gd name="connsiteX62" fmla="*/ 1951589 w 3925991"/>
              <a:gd name="connsiteY62" fmla="*/ 3117059 h 4937492"/>
              <a:gd name="connsiteX63" fmla="*/ 2944142 w 3925991"/>
              <a:gd name="connsiteY63" fmla="*/ 2378348 h 4937492"/>
              <a:gd name="connsiteX64" fmla="*/ 2764465 w 3925991"/>
              <a:gd name="connsiteY64" fmla="*/ 2182801 h 4937492"/>
              <a:gd name="connsiteX65" fmla="*/ 1933406 w 3925991"/>
              <a:gd name="connsiteY65" fmla="*/ 3122074 h 4937492"/>
              <a:gd name="connsiteX66" fmla="*/ 3194103 w 3925991"/>
              <a:gd name="connsiteY66" fmla="*/ 4937492 h 4937492"/>
              <a:gd name="connsiteX67" fmla="*/ 3257914 w 3925991"/>
              <a:gd name="connsiteY67" fmla="*/ 4924012 h 4937492"/>
              <a:gd name="connsiteX68" fmla="*/ 3212759 w 3925991"/>
              <a:gd name="connsiteY68" fmla="*/ 4710275 h 4937492"/>
              <a:gd name="connsiteX69" fmla="*/ 3024632 w 3925991"/>
              <a:gd name="connsiteY69" fmla="*/ 4815933 h 4937492"/>
              <a:gd name="connsiteX70" fmla="*/ 3137795 w 3925991"/>
              <a:gd name="connsiteY70" fmla="*/ 4844962 h 4937492"/>
              <a:gd name="connsiteX71" fmla="*/ 3178445 w 3925991"/>
              <a:gd name="connsiteY71" fmla="*/ 4451404 h 49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760" kern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800" kern="0" dirty="0"/>
              <a:t>Alex Wang</a:t>
            </a:r>
            <a:endParaRPr lang="en-US" altLang="zh-CN" sz="2800" kern="0" dirty="0"/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003-scala</a:t>
            </a:r>
            <a:r>
              <a:rPr lang="zh-CN" altLang="en-US" sz="3600" dirty="0">
                <a:solidFill>
                  <a:schemeClr val="accent1"/>
                </a:solidFill>
              </a:rPr>
              <a:t>数组类型学习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如何定义如数组</a:t>
            </a:r>
            <a:endParaRPr lang="zh-CN" altLang="en-US" dirty="0"/>
          </a:p>
          <a:p>
            <a:r>
              <a:rPr lang="zh-CN" altLang="en-US" dirty="0"/>
              <a:t>如何给数组中赋值</a:t>
            </a:r>
            <a:endParaRPr lang="zh-CN" altLang="en-US" dirty="0"/>
          </a:p>
          <a:p>
            <a:r>
              <a:rPr lang="zh-CN" altLang="en-US" dirty="0"/>
              <a:t>如何枚举数组中的值</a:t>
            </a:r>
            <a:endParaRPr lang="zh-CN" altLang="en-US" dirty="0"/>
          </a:p>
          <a:p>
            <a:r>
              <a:rPr lang="zh-CN" altLang="en-US" dirty="0"/>
              <a:t>数组中赋值与枚举的本质</a:t>
            </a:r>
            <a:endParaRPr lang="zh-CN" altLang="en-US" dirty="0"/>
          </a:p>
          <a:p>
            <a:r>
              <a:rPr lang="zh-CN" altLang="en-US" dirty="0"/>
              <a:t>如何在定义数组时初始化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35" y="363855"/>
            <a:ext cx="7637780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</a:rPr>
              <a:t>004-scala</a:t>
            </a:r>
            <a:r>
              <a:rPr lang="zh-CN" altLang="en-US" sz="3600" dirty="0">
                <a:solidFill>
                  <a:schemeClr val="accent1"/>
                </a:solidFill>
              </a:rPr>
              <a:t> 列表（</a:t>
            </a:r>
            <a:r>
              <a:rPr lang="en-US" altLang="zh-CN" sz="3600" dirty="0">
                <a:solidFill>
                  <a:schemeClr val="accent1"/>
                </a:solidFill>
              </a:rPr>
              <a:t>list</a:t>
            </a:r>
            <a:r>
              <a:rPr lang="zh-CN" altLang="en-US" sz="3600" dirty="0">
                <a:solidFill>
                  <a:schemeClr val="accent1"/>
                </a:solidFill>
              </a:rPr>
              <a:t>）类型学习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35" y="1811020"/>
            <a:ext cx="10856595" cy="280225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list</a:t>
            </a:r>
            <a:r>
              <a:rPr lang="zh-CN" altLang="en-US" dirty="0"/>
              <a:t>的创建</a:t>
            </a:r>
            <a:endParaRPr lang="zh-CN" altLang="en-US" dirty="0"/>
          </a:p>
          <a:p>
            <a:r>
              <a:rPr lang="en-US" altLang="zh-CN" dirty="0"/>
              <a:t>list</a:t>
            </a:r>
            <a:r>
              <a:rPr lang="zh-CN" altLang="en-US" dirty="0"/>
              <a:t>的特性</a:t>
            </a:r>
            <a:endParaRPr lang="zh-CN" altLang="en-US" dirty="0"/>
          </a:p>
          <a:p>
            <a:r>
              <a:rPr lang="en-US" altLang="zh-CN" dirty="0"/>
              <a:t>list</a:t>
            </a:r>
            <a:r>
              <a:rPr lang="zh-CN" altLang="en-US" dirty="0"/>
              <a:t>的不可变性（方法没有副作用）</a:t>
            </a:r>
            <a:endParaRPr lang="zh-CN" altLang="en-US" dirty="0"/>
          </a:p>
          <a:p>
            <a:r>
              <a:rPr lang="en-US" altLang="zh-CN" dirty="0"/>
              <a:t>list</a:t>
            </a:r>
            <a:r>
              <a:rPr lang="zh-CN" altLang="en-US" dirty="0"/>
              <a:t>的常用方法讲解与练习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0320" y="6410325"/>
            <a:ext cx="12216765" cy="438150"/>
          </a:xfrm>
          <a:prstGeom prst="rect">
            <a:avLst/>
          </a:prstGeom>
          <a:solidFill>
            <a:srgbClr val="D62739"/>
          </a:solidFill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 defTabSz="670560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</a:pPr>
            <a:r>
              <a:rPr lang="zh-CN" altLang="en-US" sz="2400" dirty="0">
                <a:sym typeface="+mn-ea"/>
              </a:rPr>
              <a:t>版权所有：心蓝说</a:t>
            </a:r>
            <a:r>
              <a:rPr lang="en-US" altLang="zh-CN" sz="2400" dirty="0">
                <a:sym typeface="+mn-ea"/>
              </a:rPr>
              <a:t>Java</a:t>
            </a:r>
            <a:r>
              <a:rPr lang="zh-CN" altLang="en-US" sz="2400" dirty="0">
                <a:sym typeface="+mn-ea"/>
              </a:rPr>
              <a:t>， </a:t>
            </a:r>
            <a:r>
              <a:rPr lang="en-US" altLang="zh-CN" sz="2400" dirty="0">
                <a:sym typeface="+mn-ea"/>
              </a:rPr>
              <a:t>QQ</a:t>
            </a:r>
            <a:r>
              <a:rPr lang="zh-CN" altLang="en-US" sz="2400" dirty="0">
                <a:sym typeface="+mn-ea"/>
              </a:rPr>
              <a:t>：</a:t>
            </a:r>
            <a:r>
              <a:rPr lang="en-US" altLang="zh-CN" sz="2400" dirty="0">
                <a:sym typeface="+mn-ea"/>
              </a:rPr>
              <a:t>532500648, </a:t>
            </a:r>
            <a:r>
              <a:rPr lang="zh-CN" altLang="en-US" sz="2400" dirty="0">
                <a:sym typeface="+mn-ea"/>
              </a:rPr>
              <a:t>淘宝：</a:t>
            </a:r>
            <a:r>
              <a:rPr lang="en-US" altLang="zh-CN" sz="2400" dirty="0">
                <a:sym typeface="+mn-ea"/>
              </a:rPr>
              <a:t>wangwenjun0609.taobao.com</a:t>
            </a:r>
            <a:endParaRPr lang="en-US" altLang="zh-CN" sz="2400" dirty="0">
              <a:sym typeface="+mn-ea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60" y="3493"/>
            <a:ext cx="3333750" cy="1438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3113405"/>
  <p:tag name="MH_LIBRARY" val="GRAPHIC"/>
  <p:tag name="MH_ORDER" val="Straight Connector 9"/>
  <p:tag name="KSO_WM_TAG_VERSION" val="1.0"/>
  <p:tag name="KSO_WM_BEAUTIFY_FLAG" val="#wm#"/>
  <p:tag name="KSO_WM_UNIT_TYPE" val="i"/>
  <p:tag name="KSO_WM_UNIT_ID" val="280*i*2"/>
  <p:tag name="KSO_WM_TEMPLATE_CATEGORY" val="custom"/>
  <p:tag name="KSO_WM_TEMPLATE_INDEX" val="916024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0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0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06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0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1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1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1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2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2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2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3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3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36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3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4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4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4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5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5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56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5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6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6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6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7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7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7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8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8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9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9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19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.xml><?xml version="1.0" encoding="utf-8"?>
<p:tagLst xmlns:p="http://schemas.openxmlformats.org/presentationml/2006/main">
  <p:tag name="MH" val="20150923113405"/>
  <p:tag name="MH_LIBRARY" val="GRAPHIC"/>
  <p:tag name="MH_ORDER" val="Straight Connector 10"/>
  <p:tag name="KSO_WM_TAG_VERSION" val="1.0"/>
  <p:tag name="KSO_WM_BEAUTIFY_FLAG" val="#wm#"/>
  <p:tag name="KSO_WM_UNIT_TYPE" val="i"/>
  <p:tag name="KSO_WM_UNIT_ID" val="280*i*3"/>
  <p:tag name="KSO_WM_TEMPLATE_CATEGORY" val="custom"/>
  <p:tag name="KSO_WM_TEMPLATE_INDEX" val="916024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0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06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0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1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1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1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2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2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2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0.xml><?xml version="1.0" encoding="utf-8"?>
<p:tagLst xmlns:p="http://schemas.openxmlformats.org/presentationml/2006/main">
  <p:tag name="MH" val="20150923113405"/>
  <p:tag name="MH_LIBRARY" val="GRAPHIC"/>
  <p:tag name="MH_ORDER" val="Freeform 6"/>
  <p:tag name="KSO_WM_TAG_VERSION" val="1.0"/>
  <p:tag name="KSO_WM_BEAUTIFY_FLAG" val="#wm#"/>
  <p:tag name="KSO_WM_UNIT_TYPE" val="i"/>
  <p:tag name="KSO_WM_UNIT_ID" val="custom160563_30*i*0"/>
  <p:tag name="KSO_WM_TEMPLATE_CATEGORY" val="custom"/>
  <p:tag name="KSO_WM_TEMPLATE_INDEX" val="160563"/>
  <p:tag name="KSO_WM_UNIT_INDEX" val="0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b"/>
  <p:tag name="KSO_WM_UNIT_INDEX" val="1"/>
  <p:tag name="KSO_WM_UNIT_ID" val="custom160563_30*b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" val="@YOURNAME"/>
</p:tagLst>
</file>

<file path=ppt/tags/tag232.xml><?xml version="1.0" encoding="utf-8"?>
<p:tagLst xmlns:p="http://schemas.openxmlformats.org/presentationml/2006/main">
  <p:tag name="MH" val="20150923113405"/>
  <p:tag name="MH_LIBRARY" val="GRAPHIC"/>
  <p:tag name="KSO_WM_TEMPLATE_CATEGORY" val="custom"/>
  <p:tag name="KSO_WM_TEMPLATE_INDEX" val="160563"/>
  <p:tag name="KSO_WM_TAG_VERSION" val="1.0"/>
  <p:tag name="KSO_WM_SLIDE_ID" val="custom160563_30"/>
  <p:tag name="KSO_WM_SLIDE_INDEX" val="30"/>
  <p:tag name="KSO_WM_SLIDE_ITEM_CNT" val="1"/>
  <p:tag name="KSO_WM_SLIDE_LAYOUT" val="b"/>
  <p:tag name="KSO_WM_SLIDE_LAYOUT_CNT" val="1"/>
  <p:tag name="KSO_WM_SLIDE_TYPE" val="endPage"/>
  <p:tag name="KSO_WM_BEAUTIFY_FLAG" val="#wm#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563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3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3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3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563"/>
</p:tagLst>
</file>

<file path=ppt/tags/tag4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4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46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4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5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b"/>
  <p:tag name="KSO_WM_UNIT_INDEX" val="1"/>
  <p:tag name="KSO_WM_UNIT_ID" val="custom160563_1*b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6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6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6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.xml><?xml version="1.0" encoding="utf-8"?>
<p:tagLst xmlns:p="http://schemas.openxmlformats.org/presentationml/2006/main">
  <p:tag name="KSO_WM_TEMPLATE_THUMBS_INDEX" val="1、4、5、9、12、15、19、25、27、28、29、30"/>
  <p:tag name="KSO_WM_TEMPLATE_CATEGORY" val="custom"/>
  <p:tag name="KSO_WM_TEMPLATE_INDEX" val="160563"/>
  <p:tag name="KSO_WM_TAG_VERSION" val="1.0"/>
  <p:tag name="KSO_WM_SLIDE_ID" val="custom16056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0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6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9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82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8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88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9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9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97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3"/>
  <p:tag name="KSO_WM_SLIDE_ID" val="custom16056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a"/>
  <p:tag name="KSO_WM_UNIT_INDEX" val="1"/>
  <p:tag name="KSO_WM_UNIT_ID" val="custom160563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3"/>
  <p:tag name="KSO_WM_UNIT_TYPE" val="f"/>
  <p:tag name="KSO_WM_UNIT_INDEX" val="1"/>
  <p:tag name="KSO_WM_UNIT_ID" val="custom160563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heme/theme1.xml><?xml version="1.0" encoding="utf-8"?>
<a:theme xmlns:a="http://schemas.openxmlformats.org/drawingml/2006/main" name="自定义设计方案">
  <a:themeElements>
    <a:clrScheme name="160563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D62739"/>
      </a:accent1>
      <a:accent2>
        <a:srgbClr val="EC9126"/>
      </a:accent2>
      <a:accent3>
        <a:srgbClr val="8AB365"/>
      </a:accent3>
      <a:accent4>
        <a:srgbClr val="69B1AF"/>
      </a:accent4>
      <a:accent5>
        <a:srgbClr val="717EC1"/>
      </a:accent5>
      <a:accent6>
        <a:srgbClr val="00B0F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9255</Words>
  <Application>WPS 演示</Application>
  <PresentationFormat>宽屏</PresentationFormat>
  <Paragraphs>841</Paragraphs>
  <Slides>78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86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自定义设计方案</vt:lpstr>
      <vt:lpstr>Scala Programming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心蓝</cp:lastModifiedBy>
  <cp:revision>337</cp:revision>
  <dcterms:created xsi:type="dcterms:W3CDTF">2015-09-21T02:24:00Z</dcterms:created>
  <dcterms:modified xsi:type="dcterms:W3CDTF">2018-07-07T02:23:01Z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  <property fmtid="{D5CDD505-2E9C-101B-9397-08002B2CF9AE}" pid="3" name="name">
    <vt:lpwstr>黑红色简约型商务报告.pptx</vt:lpwstr>
  </property>
  <property fmtid="{D5CDD505-2E9C-101B-9397-08002B2CF9AE}" pid="4" name="fileid">
    <vt:lpwstr>861700</vt:lpwstr>
  </property>
  <property fmtid="{D5CDD505-2E9C-101B-9397-08002B2CF9AE}" pid="5" name="search_tags">
    <vt:lpwstr>PPT模板</vt:lpwstr>
  </property>
</Properties>
</file>